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3" d="100"/>
          <a:sy n="133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AAB3D5-E41F-4CF9-B456-EE81F08C29A4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1BEDE-1B43-4A71-9081-FAE7153E63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2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83243D3-5BFA-4780-BF6E-FC295A036A86}" type="slidenum">
              <a:rPr lang="zh-CN" altLang="en-US" sz="1200"/>
              <a:pPr eaLnBrk="1" hangingPunct="1"/>
              <a:t>2</a:t>
            </a:fld>
            <a:endParaRPr lang="en-US" altLang="zh-CN" sz="120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707E512-F363-45FE-ABAD-6923935823B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7DF36C4-35C8-47FA-9973-00DB500752CC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ABBBBC5-05F5-46B1-AA86-354EC24C461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E57AFD5-9F5F-41E9-938C-2BE18F501F1A}" type="slidenum">
              <a:rPr lang="zh-CN" altLang="en-US" sz="1200"/>
              <a:pPr eaLnBrk="1" hangingPunct="1"/>
              <a:t>14</a:t>
            </a:fld>
            <a:endParaRPr lang="en-US" altLang="zh-CN" sz="120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F0DFB26D-7BF6-43BA-AED6-18112CBE41C5}" type="slidenum">
              <a:rPr lang="zh-CN" altLang="en-US" sz="1200"/>
              <a:pPr eaLnBrk="1" hangingPunct="1"/>
              <a:t>15</a:t>
            </a:fld>
            <a:endParaRPr lang="en-US" altLang="zh-CN" sz="120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E0D902-66C4-4125-83BE-2796155D477D}" type="slidenum">
              <a:rPr lang="zh-CN" altLang="en-US" sz="1200"/>
              <a:pPr eaLnBrk="1" hangingPunct="1"/>
              <a:t>16</a:t>
            </a:fld>
            <a:endParaRPr lang="en-US" altLang="zh-CN" sz="120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28242A7-F669-4C19-BC42-0777B7495976}" type="slidenum">
              <a:rPr lang="zh-CN" altLang="en-US" sz="1200"/>
              <a:pPr eaLnBrk="1" hangingPunct="1"/>
              <a:t>17</a:t>
            </a:fld>
            <a:endParaRPr lang="en-US" altLang="zh-CN" sz="120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663508-89B1-41C1-B366-2AAB158101A2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663508-89B1-41C1-B366-2AAB158101A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663508-89B1-41C1-B366-2AAB158101A2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34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BD7367C-D1DD-4BD7-A545-B2051B8C4B85}" type="slidenum">
              <a:rPr lang="zh-CN" altLang="en-US" sz="1200"/>
              <a:pPr eaLnBrk="1" hangingPunct="1"/>
              <a:t>6</a:t>
            </a:fld>
            <a:endParaRPr lang="en-US" altLang="zh-CN" sz="120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1939865-C814-4908-98AB-DE4E055CE16C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645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45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C36F6C1-8EB9-4F09-B3CE-A92EE118BCB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655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55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B07BE9F-8D9E-4BB6-83E3-C70D63CD95B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675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75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75F35233-B6A8-4797-A3BD-6FBBD57B2070}" type="slidenum">
              <a:rPr lang="zh-CN" altLang="en-US" sz="1200"/>
              <a:pPr eaLnBrk="1" hangingPunct="1"/>
              <a:t>10</a:t>
            </a:fld>
            <a:endParaRPr lang="en-US" altLang="zh-CN" sz="1200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CEA62-D0E5-4BC4-BE1B-49C8F5AD760B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E4A1-BDDF-4DA2-BD57-BB9A760C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651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CEA62-D0E5-4BC4-BE1B-49C8F5AD760B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E4A1-BDDF-4DA2-BD57-BB9A760C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9665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CEA62-D0E5-4BC4-BE1B-49C8F5AD760B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E4A1-BDDF-4DA2-BD57-BB9A760C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1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CEA62-D0E5-4BC4-BE1B-49C8F5AD760B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E4A1-BDDF-4DA2-BD57-BB9A760C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1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CEA62-D0E5-4BC4-BE1B-49C8F5AD760B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E4A1-BDDF-4DA2-BD57-BB9A760C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877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CEA62-D0E5-4BC4-BE1B-49C8F5AD760B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E4A1-BDDF-4DA2-BD57-BB9A760C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85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CEA62-D0E5-4BC4-BE1B-49C8F5AD760B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E4A1-BDDF-4DA2-BD57-BB9A760C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70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CEA62-D0E5-4BC4-BE1B-49C8F5AD760B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E4A1-BDDF-4DA2-BD57-BB9A760C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587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CEA62-D0E5-4BC4-BE1B-49C8F5AD760B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E4A1-BDDF-4DA2-BD57-BB9A760C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7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CEA62-D0E5-4BC4-BE1B-49C8F5AD760B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E4A1-BDDF-4DA2-BD57-BB9A760C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094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CEA62-D0E5-4BC4-BE1B-49C8F5AD760B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DE4A1-BDDF-4DA2-BD57-BB9A760C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15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0CEA62-D0E5-4BC4-BE1B-49C8F5AD760B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DE4A1-BDDF-4DA2-BD57-BB9A760C61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193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n-US" alt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YNCHORNIZATION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l" eaLnBrk="1" hangingPunct="1"/>
            <a:r>
              <a:rPr lang="en-US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Logical Clocks</a:t>
            </a:r>
            <a:endParaRPr lang="en-US" alt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8581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smtClean="0">
                <a:ea typeface="SimSun" pitchFamily="2" charset="-122"/>
              </a:rPr>
              <a:t>Limitation of Lamport’s Algorithm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492250"/>
            <a:ext cx="7858125" cy="1560513"/>
          </a:xfrm>
        </p:spPr>
        <p:txBody>
          <a:bodyPr>
            <a:normAutofit fontScale="85000" lnSpcReduction="10000"/>
          </a:bodyPr>
          <a:lstStyle/>
          <a:p>
            <a:pPr marL="609600" indent="-609600"/>
            <a:r>
              <a:rPr lang="en-US" altLang="zh-CN" sz="2800" dirty="0" err="1" smtClean="0">
                <a:ea typeface="SimSun" pitchFamily="2" charset="-122"/>
              </a:rPr>
              <a:t>e</a:t>
            </a:r>
            <a:r>
              <a:rPr lang="en-US" altLang="zh-CN" sz="2800" baseline="-25000" dirty="0" err="1" smtClean="0">
                <a:ea typeface="SimSun" pitchFamily="2" charset="-122"/>
              </a:rPr>
              <a:t>i</a:t>
            </a:r>
            <a:r>
              <a:rPr lang="en-US" altLang="zh-CN" sz="2800" dirty="0" smtClean="0">
                <a:ea typeface="SimSun" pitchFamily="2" charset="-122"/>
              </a:rPr>
              <a:t> </a:t>
            </a:r>
            <a:r>
              <a:rPr lang="en-US" altLang="en-US" dirty="0"/>
              <a:t>→</a:t>
            </a:r>
            <a:r>
              <a:rPr lang="en-US" altLang="zh-CN" sz="2800" dirty="0" smtClean="0">
                <a:ea typeface="SimSun" pitchFamily="2" charset="-122"/>
                <a:sym typeface="Symbol" pitchFamily="18" charset="2"/>
              </a:rPr>
              <a:t> </a:t>
            </a:r>
            <a:r>
              <a:rPr lang="en-US" altLang="zh-CN" sz="2800" dirty="0" err="1" smtClean="0"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sz="2800" baseline="-25000" dirty="0" err="1" smtClean="0">
                <a:ea typeface="SimSun" pitchFamily="2" charset="-122"/>
                <a:sym typeface="Symbol" pitchFamily="18" charset="2"/>
              </a:rPr>
              <a:t>j</a:t>
            </a:r>
            <a:r>
              <a:rPr lang="en-US" altLang="zh-CN" sz="2800" dirty="0" smtClean="0">
                <a:ea typeface="SimSun" pitchFamily="2" charset="-122"/>
                <a:sym typeface="Symbol" pitchFamily="18" charset="2"/>
              </a:rPr>
              <a:t>  LC(</a:t>
            </a:r>
            <a:r>
              <a:rPr lang="en-US" altLang="zh-CN" sz="2800" dirty="0" err="1" smtClean="0"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sz="2800" baseline="-25000" dirty="0" err="1" smtClean="0">
                <a:ea typeface="SimSun" pitchFamily="2" charset="-122"/>
                <a:sym typeface="Symbol" pitchFamily="18" charset="2"/>
              </a:rPr>
              <a:t>i</a:t>
            </a:r>
            <a:r>
              <a:rPr lang="en-US" altLang="zh-CN" sz="2800" dirty="0" smtClean="0">
                <a:ea typeface="SimSun" pitchFamily="2" charset="-122"/>
                <a:sym typeface="Symbol" pitchFamily="18" charset="2"/>
              </a:rPr>
              <a:t>) &lt; LC(</a:t>
            </a:r>
            <a:r>
              <a:rPr lang="en-US" altLang="zh-CN" sz="2800" dirty="0" err="1" smtClean="0"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sz="2800" baseline="-25000" dirty="0" err="1" smtClean="0">
                <a:ea typeface="SimSun" pitchFamily="2" charset="-122"/>
                <a:sym typeface="Symbol" pitchFamily="18" charset="2"/>
              </a:rPr>
              <a:t>j</a:t>
            </a:r>
            <a:r>
              <a:rPr lang="en-US" altLang="zh-CN" sz="2800" dirty="0" smtClean="0">
                <a:ea typeface="SimSun" pitchFamily="2" charset="-122"/>
                <a:sym typeface="Symbol" pitchFamily="18" charset="2"/>
              </a:rPr>
              <a:t>)</a:t>
            </a:r>
            <a:endParaRPr lang="en-US" altLang="zh-CN" sz="2800" dirty="0" smtClean="0">
              <a:ea typeface="SimSun" pitchFamily="2" charset="-122"/>
            </a:endParaRPr>
          </a:p>
          <a:p>
            <a:pPr marL="609600" indent="-609600"/>
            <a:r>
              <a:rPr lang="en-US" altLang="zh-CN" sz="2800" dirty="0" smtClean="0">
                <a:ea typeface="SimSun" pitchFamily="2" charset="-122"/>
              </a:rPr>
              <a:t>However, </a:t>
            </a:r>
            <a:r>
              <a:rPr lang="en-US" altLang="zh-CN" sz="2800" dirty="0" smtClean="0">
                <a:solidFill>
                  <a:srgbClr val="FF0000"/>
                </a:solidFill>
                <a:ea typeface="SimSun" pitchFamily="2" charset="-122"/>
              </a:rPr>
              <a:t>LC(</a:t>
            </a:r>
            <a:r>
              <a:rPr lang="en-US" altLang="zh-CN" sz="2800" dirty="0" err="1" smtClean="0">
                <a:solidFill>
                  <a:srgbClr val="FF0000"/>
                </a:solidFill>
                <a:ea typeface="SimSun" pitchFamily="2" charset="-122"/>
              </a:rPr>
              <a:t>e</a:t>
            </a:r>
            <a:r>
              <a:rPr lang="en-US" altLang="zh-CN" sz="2800" baseline="-25000" dirty="0" err="1" smtClean="0">
                <a:solidFill>
                  <a:srgbClr val="FF0000"/>
                </a:solidFill>
                <a:ea typeface="SimSun" pitchFamily="2" charset="-122"/>
              </a:rPr>
              <a:t>i</a:t>
            </a:r>
            <a:r>
              <a:rPr lang="en-US" altLang="zh-CN" sz="2800" dirty="0" smtClean="0">
                <a:solidFill>
                  <a:srgbClr val="FF0000"/>
                </a:solidFill>
                <a:ea typeface="SimSun" pitchFamily="2" charset="-122"/>
              </a:rPr>
              <a:t>) &lt; LC(</a:t>
            </a:r>
            <a:r>
              <a:rPr lang="en-US" altLang="zh-CN" sz="2800" dirty="0" err="1" smtClean="0">
                <a:solidFill>
                  <a:srgbClr val="FF0000"/>
                </a:solidFill>
                <a:ea typeface="SimSun" pitchFamily="2" charset="-122"/>
              </a:rPr>
              <a:t>e</a:t>
            </a:r>
            <a:r>
              <a:rPr lang="en-US" altLang="zh-CN" sz="2800" baseline="-25000" dirty="0" err="1" smtClean="0">
                <a:solidFill>
                  <a:srgbClr val="FF0000"/>
                </a:solidFill>
                <a:ea typeface="SimSun" pitchFamily="2" charset="-122"/>
              </a:rPr>
              <a:t>j</a:t>
            </a:r>
            <a:r>
              <a:rPr lang="en-US" altLang="zh-CN" sz="2800" dirty="0" smtClean="0">
                <a:solidFill>
                  <a:srgbClr val="FF0000"/>
                </a:solidFill>
                <a:ea typeface="SimSun" pitchFamily="2" charset="-122"/>
              </a:rPr>
              <a:t>) does not imply</a:t>
            </a:r>
            <a:r>
              <a:rPr lang="en-US" altLang="zh-CN" sz="2800" dirty="0" smtClean="0">
                <a:solidFill>
                  <a:srgbClr val="FF0000"/>
                </a:solidFill>
                <a:ea typeface="SimSun" pitchFamily="2" charset="-122"/>
                <a:sym typeface="Symbol" pitchFamily="18" charset="2"/>
              </a:rPr>
              <a:t> </a:t>
            </a:r>
            <a:r>
              <a:rPr lang="en-US" altLang="zh-CN" sz="2800" dirty="0" err="1" smtClean="0">
                <a:solidFill>
                  <a:srgbClr val="FF0000"/>
                </a:solidFill>
                <a:ea typeface="SimSun" pitchFamily="2" charset="-122"/>
              </a:rPr>
              <a:t>e</a:t>
            </a:r>
            <a:r>
              <a:rPr lang="en-US" altLang="zh-CN" sz="2800" baseline="-25000" dirty="0" err="1" smtClean="0">
                <a:solidFill>
                  <a:srgbClr val="FF0000"/>
                </a:solidFill>
                <a:ea typeface="SimSun" pitchFamily="2" charset="-122"/>
              </a:rPr>
              <a:t>i</a:t>
            </a:r>
            <a:r>
              <a:rPr lang="en-US" altLang="zh-CN" sz="2800" dirty="0" smtClean="0">
                <a:solidFill>
                  <a:srgbClr val="FF0000"/>
                </a:solidFill>
                <a:ea typeface="SimSun" pitchFamily="2" charset="-122"/>
              </a:rPr>
              <a:t> </a:t>
            </a:r>
            <a:r>
              <a:rPr lang="en-US" altLang="en-US" dirty="0">
                <a:solidFill>
                  <a:srgbClr val="FF0000"/>
                </a:solidFill>
              </a:rPr>
              <a:t>→</a:t>
            </a:r>
            <a:r>
              <a:rPr lang="en-US" altLang="zh-CN" sz="2800" dirty="0" smtClean="0">
                <a:solidFill>
                  <a:srgbClr val="FF0000"/>
                </a:solidFill>
                <a:ea typeface="SimSun" pitchFamily="2" charset="-122"/>
              </a:rPr>
              <a:t> </a:t>
            </a:r>
            <a:r>
              <a:rPr lang="en-US" altLang="zh-CN" sz="2800" dirty="0" err="1" smtClean="0">
                <a:solidFill>
                  <a:srgbClr val="FF0000"/>
                </a:solidFill>
                <a:ea typeface="SimSun" pitchFamily="2" charset="-122"/>
              </a:rPr>
              <a:t>e</a:t>
            </a:r>
            <a:r>
              <a:rPr lang="en-US" altLang="zh-CN" sz="2800" baseline="-25000" dirty="0" err="1" smtClean="0">
                <a:solidFill>
                  <a:srgbClr val="FF0000"/>
                </a:solidFill>
                <a:ea typeface="SimSun" pitchFamily="2" charset="-122"/>
              </a:rPr>
              <a:t>j</a:t>
            </a:r>
            <a:endParaRPr lang="en-US" altLang="zh-CN" sz="2800" baseline="-25000" dirty="0" smtClean="0">
              <a:solidFill>
                <a:srgbClr val="FF0000"/>
              </a:solidFill>
              <a:ea typeface="SimSun" pitchFamily="2" charset="-122"/>
            </a:endParaRPr>
          </a:p>
          <a:p>
            <a:pPr marL="990600" lvl="1" indent="-533400"/>
            <a:r>
              <a:rPr lang="en-US" altLang="zh-CN" dirty="0">
                <a:ea typeface="SimSun" pitchFamily="2" charset="-122"/>
              </a:rPr>
              <a:t>F</a:t>
            </a:r>
            <a:r>
              <a:rPr lang="en-US" altLang="zh-CN" sz="2400" dirty="0" smtClean="0">
                <a:ea typeface="SimSun" pitchFamily="2" charset="-122"/>
              </a:rPr>
              <a:t>or </a:t>
            </a:r>
            <a:r>
              <a:rPr lang="en-US" altLang="zh-CN" dirty="0" smtClean="0">
                <a:ea typeface="SimSun" pitchFamily="2" charset="-122"/>
              </a:rPr>
              <a:t>example</a:t>
            </a:r>
            <a:r>
              <a:rPr lang="en-US" altLang="zh-CN" sz="2400" dirty="0" smtClean="0">
                <a:ea typeface="SimSun" pitchFamily="2" charset="-122"/>
              </a:rPr>
              <a:t>, (1,1) &lt; </a:t>
            </a:r>
            <a:r>
              <a:rPr lang="en-US" altLang="zh-CN" sz="2400" dirty="0" smtClean="0">
                <a:ea typeface="SimSun" pitchFamily="2" charset="-122"/>
              </a:rPr>
              <a:t>(1,3), </a:t>
            </a:r>
            <a:r>
              <a:rPr lang="en-US" altLang="zh-CN" sz="2400" dirty="0" smtClean="0">
                <a:ea typeface="SimSun" pitchFamily="2" charset="-122"/>
              </a:rPr>
              <a:t>but events a and e are concurrent</a:t>
            </a:r>
          </a:p>
        </p:txBody>
      </p:sp>
      <p:sp>
        <p:nvSpPr>
          <p:cNvPr id="31748" name="Line 4"/>
          <p:cNvSpPr>
            <a:spLocks noChangeShapeType="1"/>
          </p:cNvSpPr>
          <p:nvPr/>
        </p:nvSpPr>
        <p:spPr bwMode="auto">
          <a:xfrm>
            <a:off x="1530350" y="3732213"/>
            <a:ext cx="63547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1530350" y="4705350"/>
            <a:ext cx="63547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0" name="Line 6"/>
          <p:cNvSpPr>
            <a:spLocks noChangeShapeType="1"/>
          </p:cNvSpPr>
          <p:nvPr/>
        </p:nvSpPr>
        <p:spPr bwMode="auto">
          <a:xfrm>
            <a:off x="1530350" y="5773738"/>
            <a:ext cx="63547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Text Box 7"/>
          <p:cNvSpPr txBox="1">
            <a:spLocks noChangeArrowheads="1"/>
          </p:cNvSpPr>
          <p:nvPr/>
        </p:nvSpPr>
        <p:spPr bwMode="auto">
          <a:xfrm>
            <a:off x="976313" y="3427413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P</a:t>
            </a:r>
            <a:r>
              <a:rPr lang="en-US" altLang="zh-CN" b="1" baseline="-25000">
                <a:ea typeface="SimSun" pitchFamily="2" charset="-122"/>
              </a:rPr>
              <a:t>1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976313" y="4460875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P</a:t>
            </a:r>
            <a:r>
              <a:rPr lang="en-US" altLang="zh-CN" b="1" baseline="-25000">
                <a:ea typeface="SimSun" pitchFamily="2" charset="-122"/>
              </a:rPr>
              <a:t>2</a:t>
            </a:r>
          </a:p>
        </p:txBody>
      </p:sp>
      <p:sp>
        <p:nvSpPr>
          <p:cNvPr id="31753" name="Text Box 9"/>
          <p:cNvSpPr txBox="1">
            <a:spLocks noChangeArrowheads="1"/>
          </p:cNvSpPr>
          <p:nvPr/>
        </p:nvSpPr>
        <p:spPr bwMode="auto">
          <a:xfrm>
            <a:off x="976313" y="5505450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P</a:t>
            </a:r>
            <a:r>
              <a:rPr lang="en-US" altLang="zh-CN" b="1" baseline="-25000">
                <a:ea typeface="SimSun" pitchFamily="2" charset="-122"/>
              </a:rPr>
              <a:t>3</a:t>
            </a:r>
          </a:p>
        </p:txBody>
      </p:sp>
      <p:sp>
        <p:nvSpPr>
          <p:cNvPr id="31754" name="Line 10"/>
          <p:cNvSpPr>
            <a:spLocks noChangeShapeType="1"/>
          </p:cNvSpPr>
          <p:nvPr/>
        </p:nvSpPr>
        <p:spPr bwMode="auto">
          <a:xfrm>
            <a:off x="6697663" y="3471863"/>
            <a:ext cx="19589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5" name="Text Box 11"/>
          <p:cNvSpPr txBox="1">
            <a:spLocks noChangeArrowheads="1"/>
          </p:cNvSpPr>
          <p:nvPr/>
        </p:nvSpPr>
        <p:spPr bwMode="auto">
          <a:xfrm>
            <a:off x="6783388" y="3081338"/>
            <a:ext cx="157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>
                <a:latin typeface="Arial" charset="0"/>
                <a:ea typeface="SimSun" pitchFamily="2" charset="-122"/>
              </a:rPr>
              <a:t>Real Time</a:t>
            </a:r>
          </a:p>
        </p:txBody>
      </p:sp>
      <p:sp>
        <p:nvSpPr>
          <p:cNvPr id="31756" name="Oval 12"/>
          <p:cNvSpPr>
            <a:spLocks noChangeArrowheads="1"/>
          </p:cNvSpPr>
          <p:nvPr/>
        </p:nvSpPr>
        <p:spPr bwMode="auto">
          <a:xfrm>
            <a:off x="2147888" y="3565525"/>
            <a:ext cx="296862" cy="309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7" name="Oval 13"/>
          <p:cNvSpPr>
            <a:spLocks noChangeArrowheads="1"/>
          </p:cNvSpPr>
          <p:nvPr/>
        </p:nvSpPr>
        <p:spPr bwMode="auto">
          <a:xfrm>
            <a:off x="3573463" y="3576638"/>
            <a:ext cx="296862" cy="3095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8" name="Oval 14"/>
          <p:cNvSpPr>
            <a:spLocks noChangeArrowheads="1"/>
          </p:cNvSpPr>
          <p:nvPr/>
        </p:nvSpPr>
        <p:spPr bwMode="auto">
          <a:xfrm>
            <a:off x="2730500" y="5643563"/>
            <a:ext cx="296863" cy="3095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59" name="Oval 15"/>
          <p:cNvSpPr>
            <a:spLocks noChangeArrowheads="1"/>
          </p:cNvSpPr>
          <p:nvPr/>
        </p:nvSpPr>
        <p:spPr bwMode="auto">
          <a:xfrm>
            <a:off x="4760913" y="4514850"/>
            <a:ext cx="296862" cy="309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0" name="Oval 16"/>
          <p:cNvSpPr>
            <a:spLocks noChangeArrowheads="1"/>
          </p:cNvSpPr>
          <p:nvPr/>
        </p:nvSpPr>
        <p:spPr bwMode="auto">
          <a:xfrm>
            <a:off x="6970713" y="5619750"/>
            <a:ext cx="296862" cy="309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3870325" y="3875088"/>
            <a:ext cx="927100" cy="6651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6267450" y="4860925"/>
            <a:ext cx="701675" cy="7969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Text Box 19"/>
          <p:cNvSpPr txBox="1">
            <a:spLocks noChangeArrowheads="1"/>
          </p:cNvSpPr>
          <p:nvPr/>
        </p:nvSpPr>
        <p:spPr bwMode="auto">
          <a:xfrm>
            <a:off x="2146300" y="3167063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a</a:t>
            </a:r>
          </a:p>
        </p:txBody>
      </p:sp>
      <p:sp>
        <p:nvSpPr>
          <p:cNvPr id="31764" name="Text Box 20"/>
          <p:cNvSpPr txBox="1">
            <a:spLocks noChangeArrowheads="1"/>
          </p:cNvSpPr>
          <p:nvPr/>
        </p:nvSpPr>
        <p:spPr bwMode="auto">
          <a:xfrm>
            <a:off x="3529013" y="3154363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b</a:t>
            </a:r>
          </a:p>
        </p:txBody>
      </p:sp>
      <p:sp>
        <p:nvSpPr>
          <p:cNvPr id="31765" name="Text Box 21"/>
          <p:cNvSpPr txBox="1">
            <a:spLocks noChangeArrowheads="1"/>
          </p:cNvSpPr>
          <p:nvPr/>
        </p:nvSpPr>
        <p:spPr bwMode="auto">
          <a:xfrm>
            <a:off x="4876800" y="4116388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c</a:t>
            </a:r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7124700" y="5197475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f</a:t>
            </a:r>
          </a:p>
        </p:txBody>
      </p:sp>
      <p:sp>
        <p:nvSpPr>
          <p:cNvPr id="31767" name="Oval 23"/>
          <p:cNvSpPr>
            <a:spLocks noChangeArrowheads="1"/>
          </p:cNvSpPr>
          <p:nvPr/>
        </p:nvSpPr>
        <p:spPr bwMode="auto">
          <a:xfrm>
            <a:off x="5961063" y="4549775"/>
            <a:ext cx="296862" cy="309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6142038" y="4211638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d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2952750" y="5303838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e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4137025" y="3784600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m</a:t>
            </a:r>
            <a:r>
              <a:rPr lang="en-US" altLang="zh-CN" b="1" baseline="-25000">
                <a:solidFill>
                  <a:srgbClr val="FF0000"/>
                </a:solidFill>
                <a:ea typeface="SimSun" pitchFamily="2" charset="-122"/>
              </a:rPr>
              <a:t>1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6524625" y="4840288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m</a:t>
            </a:r>
            <a:r>
              <a:rPr lang="en-US" altLang="zh-CN" b="1" baseline="-25000">
                <a:solidFill>
                  <a:srgbClr val="FF0000"/>
                </a:solidFill>
                <a:ea typeface="SimSun" pitchFamily="2" charset="-122"/>
              </a:rPr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1800225" y="3819525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 dirty="0">
                <a:solidFill>
                  <a:schemeClr val="accent2"/>
                </a:solidFill>
                <a:ea typeface="SimSun" pitchFamily="2" charset="-122"/>
              </a:rPr>
              <a:t>(</a:t>
            </a:r>
            <a:r>
              <a:rPr lang="en-US" altLang="zh-CN" b="1" dirty="0" smtClean="0">
                <a:solidFill>
                  <a:schemeClr val="accent2"/>
                </a:solidFill>
                <a:ea typeface="SimSun" pitchFamily="2" charset="-122"/>
              </a:rPr>
              <a:t>1,1)</a:t>
            </a:r>
            <a:endParaRPr lang="en-US" altLang="zh-CN" b="1" dirty="0">
              <a:solidFill>
                <a:schemeClr val="accent2"/>
              </a:solidFill>
              <a:ea typeface="SimSun" pitchFamily="2" charset="-122"/>
            </a:endParaRP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3128963" y="3795713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 dirty="0" smtClean="0">
                <a:ea typeface="SimSun" pitchFamily="2" charset="-122"/>
              </a:rPr>
              <a:t>(2,1)</a:t>
            </a:r>
            <a:endParaRPr lang="en-US" altLang="zh-CN" b="1" dirty="0">
              <a:ea typeface="SimSun" pitchFamily="2" charset="-122"/>
            </a:endParaRP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4316413" y="4662488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 dirty="0" smtClean="0">
                <a:ea typeface="SimSun" pitchFamily="2" charset="-122"/>
              </a:rPr>
              <a:t>(3,2)</a:t>
            </a:r>
            <a:endParaRPr lang="en-US" altLang="zh-CN" b="1" dirty="0">
              <a:ea typeface="SimSun" pitchFamily="2" charset="-122"/>
            </a:endParaRP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6429375" y="5791200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 dirty="0">
                <a:ea typeface="SimSun" pitchFamily="2" charset="-122"/>
              </a:rPr>
              <a:t>(</a:t>
            </a:r>
            <a:r>
              <a:rPr lang="en-US" altLang="zh-CN" b="1" dirty="0" smtClean="0">
                <a:ea typeface="SimSun" pitchFamily="2" charset="-122"/>
              </a:rPr>
              <a:t>5,3)</a:t>
            </a:r>
            <a:endParaRPr lang="en-US" altLang="zh-CN" b="1" dirty="0">
              <a:ea typeface="SimSun" pitchFamily="2" charset="-122"/>
            </a:endParaRPr>
          </a:p>
        </p:txBody>
      </p:sp>
      <p:sp>
        <p:nvSpPr>
          <p:cNvPr id="31776" name="Text Box 32"/>
          <p:cNvSpPr txBox="1">
            <a:spLocks noChangeArrowheads="1"/>
          </p:cNvSpPr>
          <p:nvPr/>
        </p:nvSpPr>
        <p:spPr bwMode="auto">
          <a:xfrm>
            <a:off x="5562600" y="4686300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 dirty="0" smtClean="0">
                <a:ea typeface="SimSun" pitchFamily="2" charset="-122"/>
              </a:rPr>
              <a:t>(4,2)</a:t>
            </a:r>
            <a:endParaRPr lang="en-US" altLang="zh-CN" b="1" dirty="0">
              <a:ea typeface="SimSun" pitchFamily="2" charset="-122"/>
            </a:endParaRPr>
          </a:p>
        </p:txBody>
      </p:sp>
      <p:sp>
        <p:nvSpPr>
          <p:cNvPr id="31777" name="Text Box 33"/>
          <p:cNvSpPr txBox="1">
            <a:spLocks noChangeArrowheads="1"/>
          </p:cNvSpPr>
          <p:nvPr/>
        </p:nvSpPr>
        <p:spPr bwMode="auto">
          <a:xfrm>
            <a:off x="2771775" y="5838825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 dirty="0">
                <a:solidFill>
                  <a:schemeClr val="accent2"/>
                </a:solidFill>
                <a:ea typeface="SimSun" pitchFamily="2" charset="-122"/>
              </a:rPr>
              <a:t>(</a:t>
            </a:r>
            <a:r>
              <a:rPr lang="en-US" altLang="zh-CN" b="1" dirty="0" smtClean="0">
                <a:solidFill>
                  <a:schemeClr val="accent2"/>
                </a:solidFill>
                <a:ea typeface="SimSun" pitchFamily="2" charset="-122"/>
              </a:rPr>
              <a:t>1,3)</a:t>
            </a:r>
            <a:endParaRPr lang="en-US" altLang="zh-CN" b="1" dirty="0">
              <a:solidFill>
                <a:schemeClr val="accent2"/>
              </a:solidFill>
              <a:ea typeface="SimSun" pitchFamily="2" charset="-122"/>
            </a:endParaRPr>
          </a:p>
        </p:txBody>
      </p:sp>
      <p:sp>
        <p:nvSpPr>
          <p:cNvPr id="31778" name="Oval 34"/>
          <p:cNvSpPr>
            <a:spLocks noChangeArrowheads="1"/>
          </p:cNvSpPr>
          <p:nvPr/>
        </p:nvSpPr>
        <p:spPr bwMode="auto">
          <a:xfrm>
            <a:off x="5532438" y="5643563"/>
            <a:ext cx="296862" cy="3095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79" name="Text Box 35"/>
          <p:cNvSpPr txBox="1">
            <a:spLocks noChangeArrowheads="1"/>
          </p:cNvSpPr>
          <p:nvPr/>
        </p:nvSpPr>
        <p:spPr bwMode="auto">
          <a:xfrm>
            <a:off x="5403850" y="5210175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g</a:t>
            </a:r>
          </a:p>
        </p:txBody>
      </p:sp>
      <p:sp>
        <p:nvSpPr>
          <p:cNvPr id="31780" name="Text Box 36"/>
          <p:cNvSpPr txBox="1">
            <a:spLocks noChangeArrowheads="1"/>
          </p:cNvSpPr>
          <p:nvPr/>
        </p:nvSpPr>
        <p:spPr bwMode="auto">
          <a:xfrm>
            <a:off x="5099050" y="5827713"/>
            <a:ext cx="768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 dirty="0">
                <a:ea typeface="SimSun" pitchFamily="2" charset="-122"/>
              </a:rPr>
              <a:t>(</a:t>
            </a:r>
            <a:r>
              <a:rPr lang="en-US" altLang="zh-CN" b="1" dirty="0" smtClean="0">
                <a:ea typeface="SimSun" pitchFamily="2" charset="-122"/>
              </a:rPr>
              <a:t>2,3)</a:t>
            </a:r>
            <a:endParaRPr lang="en-US" altLang="zh-CN" b="1" dirty="0"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003852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Vector Clocks (1)</a:t>
            </a:r>
            <a:endParaRPr lang="en-US" alt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dirty="0" err="1" smtClean="0">
                <a:solidFill>
                  <a:srgbClr val="0000FF"/>
                </a:solidFill>
              </a:rPr>
              <a:t>Lamport</a:t>
            </a:r>
            <a:r>
              <a:rPr lang="en-US" altLang="en-US" dirty="0" smtClean="0">
                <a:solidFill>
                  <a:srgbClr val="0000FF"/>
                </a:solidFill>
              </a:rPr>
              <a:t> clocks do not capture causality</a:t>
            </a:r>
          </a:p>
          <a:p>
            <a:pPr lvl="1"/>
            <a:r>
              <a:rPr lang="en-US" altLang="en-US" dirty="0" smtClean="0"/>
              <a:t>Sending m3 may have depended on </a:t>
            </a:r>
            <a:r>
              <a:rPr lang="en-US" altLang="en-US" dirty="0" smtClean="0"/>
              <a:t>m1</a:t>
            </a:r>
          </a:p>
          <a:p>
            <a:pPr lvl="1"/>
            <a:endParaRPr lang="en-US" altLang="en-US" dirty="0" smtClean="0"/>
          </a:p>
          <a:p>
            <a:r>
              <a:rPr lang="en-US" altLang="en-US" dirty="0" smtClean="0">
                <a:solidFill>
                  <a:srgbClr val="FF0000"/>
                </a:solidFill>
              </a:rPr>
              <a:t>Causality can be captured by </a:t>
            </a:r>
            <a:r>
              <a:rPr lang="en-US" altLang="en-US" b="1" dirty="0" smtClean="0">
                <a:solidFill>
                  <a:srgbClr val="FF0000"/>
                </a:solidFill>
              </a:rPr>
              <a:t>Vector Clocks</a:t>
            </a:r>
            <a:endParaRPr lang="en-US" altLang="en-US" b="1" dirty="0">
              <a:solidFill>
                <a:srgbClr val="FF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355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89450" y="2286000"/>
            <a:ext cx="3892550" cy="4120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29661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990600" y="152400"/>
            <a:ext cx="80010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Vector Clocks (2)</a:t>
            </a: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88963" y="1524000"/>
            <a:ext cx="8555037" cy="4789487"/>
          </a:xfrm>
          <a:ln/>
        </p:spPr>
        <p:txBody>
          <a:bodyPr>
            <a:normAutofit fontScale="92500" lnSpcReduction="10000"/>
          </a:bodyPr>
          <a:lstStyle/>
          <a:p>
            <a:pPr marL="458787" indent="-457200">
              <a:spcBef>
                <a:spcPts val="700"/>
              </a:spcBef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dirty="0" smtClean="0"/>
              <a:t>Each process and message stores a vector of clock values </a:t>
            </a:r>
          </a:p>
          <a:p>
            <a:pPr marL="858837" lvl="1" indent="-457200">
              <a:spcBef>
                <a:spcPts val="700"/>
              </a:spcBef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200" dirty="0"/>
              <a:t>Each process stores the last value seen of every other process’ clock</a:t>
            </a:r>
          </a:p>
          <a:p>
            <a:pPr marL="858837" lvl="1" indent="-457200">
              <a:spcBef>
                <a:spcPts val="700"/>
              </a:spcBef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200" dirty="0" smtClean="0"/>
              <a:t>Processes send their vector with each message</a:t>
            </a:r>
            <a:endParaRPr lang="en-US" altLang="en-US" sz="2200" dirty="0" smtClean="0"/>
          </a:p>
          <a:p>
            <a:pPr marL="458787" indent="-457200">
              <a:spcBef>
                <a:spcPts val="700"/>
              </a:spcBef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2800" dirty="0">
              <a:solidFill>
                <a:srgbClr val="0000FF"/>
              </a:solidFill>
            </a:endParaRPr>
          </a:p>
          <a:p>
            <a:pPr marL="458787" indent="-457200">
              <a:spcBef>
                <a:spcPts val="700"/>
              </a:spcBef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dirty="0" smtClean="0">
                <a:solidFill>
                  <a:srgbClr val="0000FF"/>
                </a:solidFill>
              </a:rPr>
              <a:t>A vector </a:t>
            </a:r>
            <a:r>
              <a:rPr lang="en-US" altLang="en-US" sz="2800" dirty="0" err="1">
                <a:solidFill>
                  <a:srgbClr val="0000FF"/>
                </a:solidFill>
              </a:rPr>
              <a:t>VC</a:t>
            </a:r>
            <a:r>
              <a:rPr lang="en-US" altLang="en-US" sz="2800" i="1" baseline="-25000" dirty="0" err="1">
                <a:solidFill>
                  <a:srgbClr val="0000FF"/>
                </a:solidFill>
              </a:rPr>
              <a:t>i</a:t>
            </a:r>
            <a:r>
              <a:rPr lang="en-US" altLang="en-US" sz="2800" dirty="0">
                <a:solidFill>
                  <a:srgbClr val="0000FF"/>
                </a:solidFill>
              </a:rPr>
              <a:t> with the following two properties</a:t>
            </a:r>
            <a:r>
              <a:rPr lang="en-US" altLang="en-US" sz="2800" dirty="0" smtClean="0">
                <a:solidFill>
                  <a:srgbClr val="0000FF"/>
                </a:solidFill>
              </a:rPr>
              <a:t>:</a:t>
            </a:r>
            <a:endParaRPr lang="en-US" altLang="en-US" sz="2800" dirty="0">
              <a:solidFill>
                <a:srgbClr val="0000FF"/>
              </a:solidFill>
            </a:endParaRPr>
          </a:p>
          <a:p>
            <a:pPr marL="915987" lvl="1" indent="-514350">
              <a:spcBef>
                <a:spcPts val="700"/>
              </a:spcBef>
              <a:buClr>
                <a:srgbClr val="3333CC"/>
              </a:buClr>
              <a:buSzPct val="100000"/>
              <a:buFont typeface="+mj-lt"/>
              <a:buAutoNum type="arabicPeriod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dirty="0" err="1"/>
              <a:t>VC</a:t>
            </a:r>
            <a:r>
              <a:rPr lang="en-US" altLang="en-US" sz="2800" i="1" baseline="-25000" dirty="0" err="1"/>
              <a:t>i</a:t>
            </a:r>
            <a:r>
              <a:rPr lang="en-US" altLang="en-US" sz="2800" dirty="0"/>
              <a:t> [ </a:t>
            </a:r>
            <a:r>
              <a:rPr lang="en-US" altLang="en-US" sz="2800" i="1" dirty="0" err="1"/>
              <a:t>i</a:t>
            </a:r>
            <a:r>
              <a:rPr lang="en-US" altLang="en-US" sz="2800" i="1" dirty="0"/>
              <a:t> </a:t>
            </a:r>
            <a:r>
              <a:rPr lang="en-US" altLang="en-US" sz="2800" dirty="0"/>
              <a:t>] is the number of events that have occurred so far at P</a:t>
            </a:r>
            <a:r>
              <a:rPr lang="en-US" altLang="en-US" sz="2800" i="1" baseline="-25000" dirty="0"/>
              <a:t>i</a:t>
            </a:r>
            <a:r>
              <a:rPr lang="en-US" altLang="en-US" sz="2800" dirty="0"/>
              <a:t>. </a:t>
            </a:r>
            <a:endParaRPr lang="en-US" altLang="en-US" sz="2800" dirty="0" smtClean="0"/>
          </a:p>
          <a:p>
            <a:pPr marL="1316037" lvl="2" indent="-514350">
              <a:spcBef>
                <a:spcPts val="700"/>
              </a:spcBef>
              <a:buClr>
                <a:srgbClr val="3333CC"/>
              </a:buClr>
              <a:buSzPct val="100000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 dirty="0" err="1" smtClean="0"/>
              <a:t>VC</a:t>
            </a:r>
            <a:r>
              <a:rPr lang="en-US" altLang="en-US" sz="2400" i="1" baseline="-25000" dirty="0" err="1" smtClean="0"/>
              <a:t>i</a:t>
            </a:r>
            <a:r>
              <a:rPr lang="en-US" altLang="en-US" sz="2400" dirty="0" smtClean="0"/>
              <a:t> </a:t>
            </a:r>
            <a:r>
              <a:rPr lang="en-US" altLang="en-US" sz="2400" dirty="0"/>
              <a:t>[ 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 ] is the local logical clock at process P</a:t>
            </a:r>
            <a:r>
              <a:rPr lang="en-US" altLang="en-US" sz="2400" i="1" baseline="-25000" dirty="0"/>
              <a:t>i</a:t>
            </a:r>
            <a:r>
              <a:rPr lang="en-US" altLang="en-US" sz="2400" dirty="0"/>
              <a:t> .</a:t>
            </a:r>
          </a:p>
          <a:p>
            <a:pPr marL="915987" lvl="1" indent="-514350">
              <a:spcBef>
                <a:spcPts val="700"/>
              </a:spcBef>
              <a:buClr>
                <a:srgbClr val="3333CC"/>
              </a:buClr>
              <a:buSzPct val="100000"/>
              <a:buFont typeface="+mj-lt"/>
              <a:buAutoNum type="arabicPeriod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dirty="0"/>
              <a:t>If </a:t>
            </a:r>
            <a:r>
              <a:rPr lang="en-US" altLang="en-US" sz="2800" dirty="0" err="1"/>
              <a:t>VC</a:t>
            </a:r>
            <a:r>
              <a:rPr lang="en-US" altLang="en-US" sz="2800" i="1" baseline="-25000" dirty="0" err="1"/>
              <a:t>i</a:t>
            </a:r>
            <a:r>
              <a:rPr lang="en-US" altLang="en-US" sz="2800" dirty="0"/>
              <a:t> [ </a:t>
            </a:r>
            <a:r>
              <a:rPr lang="en-US" altLang="en-US" sz="2800" i="1" dirty="0"/>
              <a:t>j </a:t>
            </a:r>
            <a:r>
              <a:rPr lang="en-US" altLang="en-US" sz="2800" dirty="0"/>
              <a:t>] = k then P</a:t>
            </a:r>
            <a:r>
              <a:rPr lang="en-US" altLang="en-US" sz="2800" i="1" baseline="-25000" dirty="0"/>
              <a:t>i</a:t>
            </a:r>
            <a:r>
              <a:rPr lang="en-US" altLang="en-US" sz="2800" dirty="0"/>
              <a:t> knows that k events have occurred at </a:t>
            </a:r>
            <a:r>
              <a:rPr lang="en-US" altLang="en-US" sz="2800" dirty="0" err="1"/>
              <a:t>P</a:t>
            </a:r>
            <a:r>
              <a:rPr lang="en-US" altLang="en-US" sz="2800" i="1" baseline="-25000" dirty="0" err="1"/>
              <a:t>j</a:t>
            </a:r>
            <a:r>
              <a:rPr lang="en-US" altLang="en-US" sz="2800" dirty="0"/>
              <a:t>. </a:t>
            </a:r>
            <a:endParaRPr lang="en-US" altLang="en-US" sz="2800" dirty="0" smtClean="0"/>
          </a:p>
          <a:p>
            <a:pPr marL="1316037" lvl="2" indent="-514350">
              <a:spcBef>
                <a:spcPts val="700"/>
              </a:spcBef>
              <a:buClr>
                <a:srgbClr val="3333CC"/>
              </a:buClr>
              <a:buSzPct val="100000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 dirty="0" smtClean="0"/>
              <a:t>P</a:t>
            </a:r>
            <a:r>
              <a:rPr lang="en-US" altLang="en-US" sz="2400" i="1" baseline="-25000" dirty="0" smtClean="0"/>
              <a:t>i</a:t>
            </a:r>
            <a:r>
              <a:rPr lang="en-US" altLang="en-US" sz="2400" dirty="0" smtClean="0"/>
              <a:t>’s </a:t>
            </a:r>
            <a:r>
              <a:rPr lang="en-US" altLang="en-US" sz="2400" dirty="0"/>
              <a:t>knowledge of the local time at </a:t>
            </a:r>
            <a:r>
              <a:rPr lang="en-US" altLang="en-US" sz="2400" dirty="0" err="1"/>
              <a:t>P</a:t>
            </a:r>
            <a:r>
              <a:rPr lang="en-US" altLang="en-US" sz="2400" i="1" baseline="-25000" dirty="0" err="1"/>
              <a:t>j</a:t>
            </a:r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4437817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xfrm>
            <a:off x="1066800" y="-10886"/>
            <a:ext cx="79248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Vector Clocks </a:t>
            </a:r>
            <a:r>
              <a:rPr lang="en-US" altLang="en-US" dirty="0" smtClean="0"/>
              <a:t>– Basic Steps</a:t>
            </a:r>
            <a:endParaRPr lang="en-US" altLang="en-US" dirty="0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8663" y="1435100"/>
            <a:ext cx="7577137" cy="4889500"/>
          </a:xfrm>
          <a:ln/>
        </p:spPr>
        <p:txBody>
          <a:bodyPr/>
          <a:lstStyle/>
          <a:p>
            <a:pPr marL="609600" indent="-608013" algn="l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800" dirty="0"/>
              <a:t>Steps </a:t>
            </a:r>
            <a:r>
              <a:rPr lang="en-US" altLang="en-US" sz="2800" dirty="0" smtClean="0"/>
              <a:t>carried out to </a:t>
            </a:r>
            <a:r>
              <a:rPr lang="en-US" altLang="en-US" sz="2800" dirty="0"/>
              <a:t>accomplish property </a:t>
            </a:r>
            <a:r>
              <a:rPr lang="en-US" altLang="en-US" sz="2800" dirty="0" smtClean="0"/>
              <a:t>2:</a:t>
            </a:r>
          </a:p>
          <a:p>
            <a:pPr marL="609600" indent="-608013" algn="l">
              <a:lnSpc>
                <a:spcPct val="90000"/>
              </a:lnSpc>
              <a:spcBef>
                <a:spcPts val="700"/>
              </a:spcBef>
              <a:buClrTx/>
              <a:buFontTx/>
              <a:buNone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2800" dirty="0"/>
          </a:p>
          <a:p>
            <a:pPr marL="1009650" lvl="1" indent="-608013">
              <a:lnSpc>
                <a:spcPct val="90000"/>
              </a:lnSpc>
              <a:spcBef>
                <a:spcPts val="700"/>
              </a:spcBef>
              <a:buClr>
                <a:srgbClr val="3333CC"/>
              </a:buClr>
              <a:buSzPct val="100000"/>
              <a:buFont typeface="Times New Roman" pitchFamily="18" charset="0"/>
              <a:buAutoNum type="arabicPeriod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 dirty="0"/>
              <a:t>Before executing an event </a:t>
            </a:r>
            <a:r>
              <a:rPr lang="en-US" altLang="en-US" sz="2400" b="1" dirty="0"/>
              <a:t>P</a:t>
            </a:r>
            <a:r>
              <a:rPr lang="en-US" altLang="en-US" sz="2400" b="1" i="1" baseline="-25000" dirty="0"/>
              <a:t>i</a:t>
            </a:r>
            <a:r>
              <a:rPr lang="en-US" altLang="en-US" sz="2400" dirty="0"/>
              <a:t> executes </a:t>
            </a:r>
            <a:br>
              <a:rPr lang="en-US" altLang="en-US" sz="2400" dirty="0"/>
            </a:br>
            <a:r>
              <a:rPr lang="en-US" altLang="en-US" sz="2400" dirty="0" err="1"/>
              <a:t>VC</a:t>
            </a:r>
            <a:r>
              <a:rPr lang="en-US" altLang="en-US" sz="2400" i="1" baseline="-25000" dirty="0" err="1"/>
              <a:t>i</a:t>
            </a:r>
            <a:r>
              <a:rPr lang="en-US" altLang="en-US" sz="2400" i="1" baseline="-25000" dirty="0"/>
              <a:t> </a:t>
            </a:r>
            <a:r>
              <a:rPr lang="en-US" altLang="en-US" sz="2400" dirty="0"/>
              <a:t>[ 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 ] ← </a:t>
            </a:r>
            <a:r>
              <a:rPr lang="en-US" altLang="en-US" sz="2400" dirty="0" err="1"/>
              <a:t>VC</a:t>
            </a:r>
            <a:r>
              <a:rPr lang="en-US" altLang="en-US" sz="2400" i="1" baseline="-25000" dirty="0" err="1"/>
              <a:t>i</a:t>
            </a:r>
            <a:r>
              <a:rPr lang="en-US" altLang="en-US" sz="2400" dirty="0"/>
              <a:t> [</a:t>
            </a:r>
            <a:r>
              <a:rPr lang="en-US" altLang="en-US" sz="2400" i="1" dirty="0" err="1"/>
              <a:t>i</a:t>
            </a:r>
            <a:r>
              <a:rPr lang="en-US" altLang="en-US" sz="2400" dirty="0"/>
              <a:t> ] + 1.</a:t>
            </a:r>
          </a:p>
          <a:p>
            <a:pPr marL="1009650" lvl="1" indent="-608013">
              <a:lnSpc>
                <a:spcPct val="90000"/>
              </a:lnSpc>
              <a:spcBef>
                <a:spcPts val="700"/>
              </a:spcBef>
              <a:buClr>
                <a:srgbClr val="3333CC"/>
              </a:buClr>
              <a:buSzPct val="100000"/>
              <a:buFont typeface="Times New Roman" pitchFamily="18" charset="0"/>
              <a:buAutoNum type="arabicPeriod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 dirty="0"/>
              <a:t>When process </a:t>
            </a:r>
            <a:r>
              <a:rPr lang="en-US" altLang="en-US" sz="2400" b="1" dirty="0"/>
              <a:t>P</a:t>
            </a:r>
            <a:r>
              <a:rPr lang="en-US" altLang="en-US" sz="2400" b="1" i="1" baseline="-25000" dirty="0"/>
              <a:t>i</a:t>
            </a:r>
            <a:r>
              <a:rPr lang="en-US" altLang="en-US" sz="2400" dirty="0"/>
              <a:t> sends a message </a:t>
            </a:r>
            <a:r>
              <a:rPr lang="en-US" altLang="en-US" sz="2400" b="1" dirty="0"/>
              <a:t>m</a:t>
            </a:r>
            <a:r>
              <a:rPr lang="en-US" altLang="en-US" sz="2400" dirty="0"/>
              <a:t> to </a:t>
            </a:r>
            <a:r>
              <a:rPr lang="en-US" altLang="en-US" sz="2400" b="1" dirty="0" err="1"/>
              <a:t>P</a:t>
            </a:r>
            <a:r>
              <a:rPr lang="en-US" altLang="en-US" sz="2400" b="1" i="1" baseline="-25000" dirty="0" err="1"/>
              <a:t>j</a:t>
            </a:r>
            <a:r>
              <a:rPr lang="en-US" altLang="en-US" sz="2400" dirty="0"/>
              <a:t>, it sets </a:t>
            </a:r>
            <a:r>
              <a:rPr lang="en-US" altLang="en-US" sz="2400" b="1" i="1" dirty="0"/>
              <a:t>m</a:t>
            </a:r>
            <a:r>
              <a:rPr lang="en-US" altLang="en-US" sz="2400" b="1" dirty="0"/>
              <a:t>’s</a:t>
            </a:r>
            <a:r>
              <a:rPr lang="en-US" altLang="en-US" sz="2400" dirty="0"/>
              <a:t> (vector) timestamp </a:t>
            </a:r>
            <a:r>
              <a:rPr lang="en-US" altLang="en-US" sz="2400" b="1" i="1" dirty="0" err="1"/>
              <a:t>ts</a:t>
            </a:r>
            <a:r>
              <a:rPr lang="en-US" altLang="en-US" sz="2400" b="1" i="1" dirty="0"/>
              <a:t> (m)</a:t>
            </a:r>
            <a:r>
              <a:rPr lang="en-US" altLang="en-US" sz="2400" dirty="0"/>
              <a:t> equal to </a:t>
            </a:r>
            <a:r>
              <a:rPr lang="en-US" altLang="en-US" sz="2400" b="1" dirty="0" err="1"/>
              <a:t>VC</a:t>
            </a:r>
            <a:r>
              <a:rPr lang="en-US" altLang="en-US" sz="2400" b="1" i="1" baseline="-25000" dirty="0" err="1"/>
              <a:t>i</a:t>
            </a:r>
            <a:r>
              <a:rPr lang="en-US" altLang="en-US" sz="2400" dirty="0"/>
              <a:t> after having executed the previous step.</a:t>
            </a:r>
          </a:p>
          <a:p>
            <a:pPr marL="1009650" lvl="1" indent="-608013">
              <a:lnSpc>
                <a:spcPct val="90000"/>
              </a:lnSpc>
              <a:spcBef>
                <a:spcPts val="700"/>
              </a:spcBef>
              <a:buClr>
                <a:srgbClr val="3333CC"/>
              </a:buClr>
              <a:buSzPct val="100000"/>
              <a:buFont typeface="Times New Roman" pitchFamily="18" charset="0"/>
              <a:buAutoNum type="arabicPeriod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 dirty="0"/>
              <a:t>Upon the receipt of a message </a:t>
            </a:r>
            <a:r>
              <a:rPr lang="en-US" altLang="en-US" sz="2400" b="1" dirty="0"/>
              <a:t>m</a:t>
            </a:r>
            <a:r>
              <a:rPr lang="en-US" altLang="en-US" sz="2400" dirty="0"/>
              <a:t>, process </a:t>
            </a:r>
            <a:r>
              <a:rPr lang="en-US" altLang="en-US" sz="2400" b="1" dirty="0" err="1"/>
              <a:t>P</a:t>
            </a:r>
            <a:r>
              <a:rPr lang="en-US" altLang="en-US" sz="2400" b="1" i="1" baseline="-25000" dirty="0" err="1"/>
              <a:t>j</a:t>
            </a:r>
            <a:r>
              <a:rPr lang="en-US" altLang="en-US" sz="2400" b="1" dirty="0"/>
              <a:t> </a:t>
            </a:r>
            <a:r>
              <a:rPr lang="en-US" altLang="en-US" sz="2400" dirty="0"/>
              <a:t>adjusts its own vector by setting </a:t>
            </a:r>
            <a:br>
              <a:rPr lang="en-US" altLang="en-US" sz="2400" dirty="0"/>
            </a:br>
            <a:r>
              <a:rPr lang="en-US" altLang="en-US" sz="2400" b="1" dirty="0" err="1"/>
              <a:t>VC</a:t>
            </a:r>
            <a:r>
              <a:rPr lang="en-US" altLang="en-US" sz="2400" b="1" i="1" baseline="-25000" dirty="0" err="1"/>
              <a:t>j</a:t>
            </a:r>
            <a:r>
              <a:rPr lang="en-US" altLang="en-US" sz="2400" b="1" dirty="0"/>
              <a:t> [</a:t>
            </a:r>
            <a:r>
              <a:rPr lang="en-US" altLang="en-US" sz="2400" b="1" i="1" dirty="0"/>
              <a:t>k</a:t>
            </a:r>
            <a:r>
              <a:rPr lang="en-US" altLang="en-US" sz="2400" b="1" dirty="0"/>
              <a:t> ] ← max{</a:t>
            </a:r>
            <a:r>
              <a:rPr lang="en-US" altLang="en-US" sz="2400" b="1" dirty="0" err="1"/>
              <a:t>VC</a:t>
            </a:r>
            <a:r>
              <a:rPr lang="en-US" altLang="en-US" sz="2400" b="1" i="1" baseline="-25000" dirty="0" err="1"/>
              <a:t>j</a:t>
            </a:r>
            <a:r>
              <a:rPr lang="en-US" altLang="en-US" sz="2400" b="1" dirty="0"/>
              <a:t> [</a:t>
            </a:r>
            <a:r>
              <a:rPr lang="en-US" altLang="en-US" sz="2400" b="1" i="1" dirty="0"/>
              <a:t>k</a:t>
            </a:r>
            <a:r>
              <a:rPr lang="en-US" altLang="en-US" sz="2400" b="1" dirty="0"/>
              <a:t> ], </a:t>
            </a:r>
            <a:r>
              <a:rPr lang="en-US" altLang="en-US" sz="2400" b="1" i="1" dirty="0" err="1"/>
              <a:t>ts</a:t>
            </a:r>
            <a:r>
              <a:rPr lang="en-US" altLang="en-US" sz="2400" b="1" i="1" dirty="0"/>
              <a:t> (m)</a:t>
            </a:r>
            <a:r>
              <a:rPr lang="en-US" altLang="en-US" sz="2400" b="1" dirty="0"/>
              <a:t>[</a:t>
            </a:r>
            <a:r>
              <a:rPr lang="en-US" altLang="en-US" sz="2400" b="1" i="1" dirty="0"/>
              <a:t>k</a:t>
            </a:r>
            <a:r>
              <a:rPr lang="en-US" altLang="en-US" sz="2400" b="1" dirty="0"/>
              <a:t> ]}</a:t>
            </a:r>
            <a:r>
              <a:rPr lang="en-US" altLang="en-US" sz="2400" dirty="0"/>
              <a:t> for each </a:t>
            </a:r>
            <a:r>
              <a:rPr lang="en-US" altLang="en-US" sz="2400" b="1" i="1" dirty="0"/>
              <a:t>k</a:t>
            </a:r>
            <a:r>
              <a:rPr lang="en-US" altLang="en-US" sz="2400" dirty="0"/>
              <a:t>, after which it executes the first step and delivers the message to the application.</a:t>
            </a:r>
          </a:p>
        </p:txBody>
      </p:sp>
    </p:spTree>
    <p:extLst>
      <p:ext uri="{BB962C8B-B14F-4D97-AF65-F5344CB8AC3E}">
        <p14:creationId xmlns:p14="http://schemas.microsoft.com/office/powerpoint/2010/main" val="26232955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85800"/>
            <a:ext cx="7848600" cy="457200"/>
          </a:xfrm>
        </p:spPr>
        <p:txBody>
          <a:bodyPr>
            <a:normAutofit fontScale="90000"/>
          </a:bodyPr>
          <a:lstStyle/>
          <a:p>
            <a:r>
              <a:rPr lang="en-US" altLang="zh-CN" sz="4000" dirty="0" smtClean="0">
                <a:ea typeface="SimSun" pitchFamily="2" charset="-122"/>
              </a:rPr>
              <a:t>Vector Clocks –Local Events</a:t>
            </a:r>
          </a:p>
        </p:txBody>
      </p:sp>
      <p:sp>
        <p:nvSpPr>
          <p:cNvPr id="357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1175" y="1543050"/>
            <a:ext cx="7669213" cy="6159500"/>
          </a:xfrm>
        </p:spPr>
        <p:txBody>
          <a:bodyPr/>
          <a:lstStyle/>
          <a:p>
            <a:pPr algn="l">
              <a:lnSpc>
                <a:spcPct val="90000"/>
              </a:lnSpc>
            </a:pPr>
            <a:r>
              <a:rPr lang="en-US" altLang="zh-CN" sz="3200" b="1" dirty="0" smtClean="0">
                <a:ea typeface="SimSun" pitchFamily="2" charset="-122"/>
              </a:rPr>
              <a:t>Initialization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zh-CN" sz="2800" dirty="0">
                <a:ea typeface="SimSun" pitchFamily="2" charset="-122"/>
              </a:rPr>
              <a:t>T</a:t>
            </a:r>
            <a:r>
              <a:rPr lang="en-US" altLang="zh-CN" sz="2800" dirty="0" smtClean="0">
                <a:ea typeface="SimSun" pitchFamily="2" charset="-122"/>
              </a:rPr>
              <a:t>he vector timestamp for each process is initialized to (0,0,…,0)</a:t>
            </a:r>
          </a:p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altLang="zh-CN" sz="3200" b="1" dirty="0" smtClean="0">
                <a:ea typeface="SimSun" pitchFamily="2" charset="-122"/>
              </a:rPr>
              <a:t>Local Event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zh-CN" sz="3200" dirty="0">
                <a:ea typeface="SimSun" pitchFamily="2" charset="-122"/>
              </a:rPr>
              <a:t>W</a:t>
            </a:r>
            <a:r>
              <a:rPr lang="en-US" altLang="zh-CN" sz="3200" dirty="0" smtClean="0">
                <a:ea typeface="SimSun" pitchFamily="2" charset="-122"/>
              </a:rPr>
              <a:t>hen an event occurs on process </a:t>
            </a:r>
            <a:r>
              <a:rPr lang="en-US" altLang="zh-CN" sz="3200" i="1" dirty="0" smtClean="0">
                <a:ea typeface="SimSun" pitchFamily="2" charset="-122"/>
              </a:rPr>
              <a:t>P</a:t>
            </a:r>
            <a:r>
              <a:rPr lang="en-US" altLang="zh-CN" sz="3200" i="1" baseline="-25000" dirty="0" smtClean="0">
                <a:ea typeface="SimSun" pitchFamily="2" charset="-122"/>
              </a:rPr>
              <a:t>i</a:t>
            </a:r>
            <a:r>
              <a:rPr lang="en-US" altLang="zh-CN" sz="3200" dirty="0" smtClean="0">
                <a:ea typeface="SimSun" pitchFamily="2" charset="-122"/>
              </a:rPr>
              <a:t>:</a:t>
            </a:r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en-US" altLang="zh-CN" sz="2800" dirty="0" err="1" smtClean="0">
                <a:ea typeface="SimSun" pitchFamily="2" charset="-122"/>
              </a:rPr>
              <a:t>VT</a:t>
            </a:r>
            <a:r>
              <a:rPr lang="en-US" altLang="zh-CN" sz="2800" baseline="-25000" dirty="0" err="1" smtClean="0">
                <a:ea typeface="SimSun" pitchFamily="2" charset="-122"/>
              </a:rPr>
              <a:t>i</a:t>
            </a:r>
            <a:r>
              <a:rPr lang="en-US" altLang="zh-CN" sz="2800" dirty="0" smtClean="0">
                <a:ea typeface="SimSun" pitchFamily="2" charset="-122"/>
              </a:rPr>
              <a:t>[</a:t>
            </a:r>
            <a:r>
              <a:rPr lang="en-US" altLang="zh-CN" sz="2800" dirty="0" err="1" smtClean="0">
                <a:ea typeface="SimSun" pitchFamily="2" charset="-122"/>
              </a:rPr>
              <a:t>i</a:t>
            </a:r>
            <a:r>
              <a:rPr lang="en-US" altLang="zh-CN" sz="2800" dirty="0" smtClean="0">
                <a:ea typeface="SimSun" pitchFamily="2" charset="-122"/>
              </a:rPr>
              <a:t>] </a:t>
            </a:r>
            <a:r>
              <a:rPr lang="en-US" altLang="zh-CN" sz="2800" dirty="0" smtClean="0">
                <a:ea typeface="SimSun" pitchFamily="2" charset="-122"/>
                <a:sym typeface="Symbol" pitchFamily="18" charset="2"/>
              </a:rPr>
              <a:t></a:t>
            </a:r>
            <a:r>
              <a:rPr lang="en-US" altLang="zh-CN" sz="2800" dirty="0" smtClean="0">
                <a:ea typeface="SimSun" pitchFamily="2" charset="-122"/>
              </a:rPr>
              <a:t> </a:t>
            </a:r>
            <a:r>
              <a:rPr lang="en-US" altLang="zh-CN" sz="2800" dirty="0" err="1" smtClean="0">
                <a:ea typeface="SimSun" pitchFamily="2" charset="-122"/>
              </a:rPr>
              <a:t>VT</a:t>
            </a:r>
            <a:r>
              <a:rPr lang="en-US" altLang="zh-CN" sz="2800" baseline="-25000" dirty="0" err="1" smtClean="0">
                <a:ea typeface="SimSun" pitchFamily="2" charset="-122"/>
              </a:rPr>
              <a:t>i</a:t>
            </a:r>
            <a:r>
              <a:rPr lang="en-US" altLang="zh-CN" sz="2800" dirty="0" smtClean="0">
                <a:ea typeface="SimSun" pitchFamily="2" charset="-122"/>
              </a:rPr>
              <a:t>[</a:t>
            </a:r>
            <a:r>
              <a:rPr lang="en-US" altLang="zh-CN" sz="2800" dirty="0" err="1" smtClean="0">
                <a:ea typeface="SimSun" pitchFamily="2" charset="-122"/>
              </a:rPr>
              <a:t>i</a:t>
            </a:r>
            <a:r>
              <a:rPr lang="en-US" altLang="zh-CN" sz="2800" dirty="0" smtClean="0">
                <a:ea typeface="SimSun" pitchFamily="2" charset="-122"/>
              </a:rPr>
              <a:t>] + 1</a:t>
            </a:r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en-US" altLang="zh-CN" sz="2800" dirty="0" smtClean="0">
                <a:ea typeface="SimSun" pitchFamily="2" charset="-122"/>
              </a:rPr>
              <a:t>For example on processor 3, (1,2,</a:t>
            </a:r>
            <a:r>
              <a:rPr lang="en-US" altLang="zh-CN" sz="2800" dirty="0" smtClean="0">
                <a:solidFill>
                  <a:srgbClr val="FF0000"/>
                </a:solidFill>
                <a:ea typeface="SimSun" pitchFamily="2" charset="-122"/>
              </a:rPr>
              <a:t>1</a:t>
            </a:r>
            <a:r>
              <a:rPr lang="en-US" altLang="zh-CN" sz="2800" dirty="0" smtClean="0">
                <a:ea typeface="SimSun" pitchFamily="2" charset="-122"/>
              </a:rPr>
              <a:t>,3) </a:t>
            </a:r>
            <a:r>
              <a:rPr lang="en-US" altLang="zh-CN" sz="2800" dirty="0" smtClean="0">
                <a:ea typeface="SimSun" pitchFamily="2" charset="-122"/>
                <a:sym typeface="Symbol" pitchFamily="18" charset="2"/>
              </a:rPr>
              <a:t> (1,2,</a:t>
            </a:r>
            <a:r>
              <a:rPr lang="en-US" altLang="zh-CN" sz="2800" dirty="0" smtClean="0">
                <a:solidFill>
                  <a:srgbClr val="FF0000"/>
                </a:solidFill>
                <a:ea typeface="SimSun" pitchFamily="2" charset="-122"/>
                <a:sym typeface="Symbol" pitchFamily="18" charset="2"/>
              </a:rPr>
              <a:t>2</a:t>
            </a:r>
            <a:r>
              <a:rPr lang="en-US" altLang="zh-CN" sz="2800" dirty="0" smtClean="0">
                <a:ea typeface="SimSun" pitchFamily="2" charset="-122"/>
                <a:sym typeface="Symbol" pitchFamily="18" charset="2"/>
              </a:rPr>
              <a:t>,3)</a:t>
            </a:r>
          </a:p>
        </p:txBody>
      </p:sp>
    </p:spTree>
    <p:extLst>
      <p:ext uri="{BB962C8B-B14F-4D97-AF65-F5344CB8AC3E}">
        <p14:creationId xmlns:p14="http://schemas.microsoft.com/office/powerpoint/2010/main" val="11204187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7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73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7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73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5175" y="1536700"/>
            <a:ext cx="8302625" cy="6159500"/>
          </a:xfrm>
        </p:spPr>
        <p:txBody>
          <a:bodyPr/>
          <a:lstStyle/>
          <a:p>
            <a:pPr algn="l">
              <a:lnSpc>
                <a:spcPct val="90000"/>
              </a:lnSpc>
              <a:spcBef>
                <a:spcPts val="600"/>
              </a:spcBef>
            </a:pPr>
            <a:r>
              <a:rPr lang="en-US" altLang="zh-CN" sz="3200" b="1" dirty="0" smtClean="0">
                <a:ea typeface="SimSun" pitchFamily="2" charset="-122"/>
              </a:rPr>
              <a:t>Message Passing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zh-CN" sz="2800" dirty="0">
                <a:ea typeface="SimSun" pitchFamily="2" charset="-122"/>
              </a:rPr>
              <a:t>W</a:t>
            </a:r>
            <a:r>
              <a:rPr lang="en-US" altLang="zh-CN" sz="2800" dirty="0" smtClean="0">
                <a:ea typeface="SimSun" pitchFamily="2" charset="-122"/>
              </a:rPr>
              <a:t>hen </a:t>
            </a:r>
            <a:r>
              <a:rPr lang="en-US" altLang="zh-CN" sz="2800" b="1" i="1" dirty="0" smtClean="0">
                <a:ea typeface="SimSun" pitchFamily="2" charset="-122"/>
              </a:rPr>
              <a:t>P</a:t>
            </a:r>
            <a:r>
              <a:rPr lang="en-US" altLang="zh-CN" sz="2800" b="1" i="1" baseline="-25000" dirty="0" smtClean="0">
                <a:ea typeface="SimSun" pitchFamily="2" charset="-122"/>
              </a:rPr>
              <a:t>i</a:t>
            </a:r>
            <a:r>
              <a:rPr lang="en-US" altLang="zh-CN" sz="2800" dirty="0" smtClean="0">
                <a:ea typeface="SimSun" pitchFamily="2" charset="-122"/>
              </a:rPr>
              <a:t>  sends a message to </a:t>
            </a:r>
            <a:r>
              <a:rPr lang="en-US" altLang="zh-CN" sz="2800" b="1" i="1" dirty="0" err="1" smtClean="0">
                <a:ea typeface="SimSun" pitchFamily="2" charset="-122"/>
              </a:rPr>
              <a:t>P</a:t>
            </a:r>
            <a:r>
              <a:rPr lang="en-US" altLang="zh-CN" sz="2800" b="1" i="1" baseline="-25000" dirty="0" err="1" smtClean="0">
                <a:ea typeface="SimSun" pitchFamily="2" charset="-122"/>
              </a:rPr>
              <a:t>j</a:t>
            </a:r>
            <a:r>
              <a:rPr lang="en-US" altLang="zh-CN" sz="2800" dirty="0" smtClean="0">
                <a:ea typeface="SimSun" pitchFamily="2" charset="-122"/>
              </a:rPr>
              <a:t>, the message has timestamp </a:t>
            </a:r>
            <a:r>
              <a:rPr lang="en-US" altLang="zh-CN" sz="2800" b="1" dirty="0" smtClean="0">
                <a:ea typeface="SimSun" pitchFamily="2" charset="-122"/>
              </a:rPr>
              <a:t>t[]=</a:t>
            </a:r>
            <a:r>
              <a:rPr lang="en-US" altLang="zh-CN" sz="2800" b="1" dirty="0" err="1" smtClean="0">
                <a:ea typeface="SimSun" pitchFamily="2" charset="-122"/>
              </a:rPr>
              <a:t>VT</a:t>
            </a:r>
            <a:r>
              <a:rPr lang="en-US" altLang="zh-CN" sz="2800" b="1" baseline="-25000" dirty="0" err="1" smtClean="0">
                <a:ea typeface="SimSun" pitchFamily="2" charset="-122"/>
              </a:rPr>
              <a:t>i</a:t>
            </a:r>
            <a:r>
              <a:rPr lang="en-US" altLang="zh-CN" sz="2800" b="1" dirty="0" smtClean="0">
                <a:ea typeface="SimSun" pitchFamily="2" charset="-122"/>
              </a:rPr>
              <a:t>[]</a:t>
            </a:r>
          </a:p>
          <a:p>
            <a:pPr lvl="1">
              <a:lnSpc>
                <a:spcPct val="90000"/>
              </a:lnSpc>
              <a:spcBef>
                <a:spcPts val="600"/>
              </a:spcBef>
            </a:pPr>
            <a:endParaRPr lang="en-US" altLang="zh-CN" sz="2800" dirty="0" smtClean="0">
              <a:ea typeface="SimSun" pitchFamily="2" charset="-122"/>
            </a:endParaRPr>
          </a:p>
          <a:p>
            <a:pPr lvl="1">
              <a:lnSpc>
                <a:spcPct val="90000"/>
              </a:lnSpc>
              <a:spcBef>
                <a:spcPts val="600"/>
              </a:spcBef>
            </a:pPr>
            <a:r>
              <a:rPr lang="en-US" altLang="zh-CN" sz="2800" dirty="0">
                <a:ea typeface="SimSun" pitchFamily="2" charset="-122"/>
              </a:rPr>
              <a:t>W</a:t>
            </a:r>
            <a:r>
              <a:rPr lang="en-US" altLang="zh-CN" sz="2800" dirty="0" smtClean="0">
                <a:ea typeface="SimSun" pitchFamily="2" charset="-122"/>
              </a:rPr>
              <a:t>hen </a:t>
            </a:r>
            <a:r>
              <a:rPr lang="en-US" altLang="zh-CN" sz="2800" b="1" i="1" dirty="0" err="1" smtClean="0">
                <a:ea typeface="SimSun" pitchFamily="2" charset="-122"/>
              </a:rPr>
              <a:t>P</a:t>
            </a:r>
            <a:r>
              <a:rPr lang="en-US" altLang="zh-CN" sz="2800" b="1" i="1" baseline="-25000" dirty="0" err="1" smtClean="0">
                <a:ea typeface="SimSun" pitchFamily="2" charset="-122"/>
              </a:rPr>
              <a:t>j</a:t>
            </a:r>
            <a:r>
              <a:rPr lang="en-US" altLang="zh-CN" sz="2800" dirty="0" smtClean="0">
                <a:ea typeface="SimSun" pitchFamily="2" charset="-122"/>
              </a:rPr>
              <a:t> receives the message, it sets </a:t>
            </a:r>
            <a:r>
              <a:rPr lang="en-US" altLang="zh-CN" sz="2800" b="1" dirty="0" err="1" smtClean="0">
                <a:ea typeface="SimSun" pitchFamily="2" charset="-122"/>
              </a:rPr>
              <a:t>VT</a:t>
            </a:r>
            <a:r>
              <a:rPr lang="en-US" altLang="zh-CN" sz="2800" b="1" baseline="-25000" dirty="0" err="1" smtClean="0">
                <a:ea typeface="SimSun" pitchFamily="2" charset="-122"/>
              </a:rPr>
              <a:t>j</a:t>
            </a:r>
            <a:r>
              <a:rPr lang="en-US" altLang="zh-CN" sz="2800" b="1" dirty="0" smtClean="0">
                <a:ea typeface="SimSun" pitchFamily="2" charset="-122"/>
              </a:rPr>
              <a:t>[k]</a:t>
            </a:r>
            <a:r>
              <a:rPr lang="en-US" altLang="zh-CN" sz="2800" dirty="0" smtClean="0">
                <a:ea typeface="SimSun" pitchFamily="2" charset="-122"/>
              </a:rPr>
              <a:t> to </a:t>
            </a:r>
            <a:r>
              <a:rPr lang="en-US" altLang="zh-CN" sz="2800" b="1" dirty="0" smtClean="0">
                <a:ea typeface="SimSun" pitchFamily="2" charset="-122"/>
              </a:rPr>
              <a:t>max(</a:t>
            </a:r>
            <a:r>
              <a:rPr lang="en-US" altLang="zh-CN" sz="2800" b="1" dirty="0" err="1" smtClean="0">
                <a:ea typeface="SimSun" pitchFamily="2" charset="-122"/>
              </a:rPr>
              <a:t>VT</a:t>
            </a:r>
            <a:r>
              <a:rPr lang="en-US" altLang="zh-CN" sz="2800" b="1" baseline="-25000" dirty="0" err="1" smtClean="0">
                <a:ea typeface="SimSun" pitchFamily="2" charset="-122"/>
              </a:rPr>
              <a:t>j</a:t>
            </a:r>
            <a:r>
              <a:rPr lang="en-US" altLang="zh-CN" sz="2800" b="1" dirty="0" smtClean="0">
                <a:ea typeface="SimSun" pitchFamily="2" charset="-122"/>
              </a:rPr>
              <a:t>[k], t[k</a:t>
            </a:r>
            <a:r>
              <a:rPr lang="en-US" altLang="zh-CN" sz="2800" b="1" dirty="0" smtClean="0">
                <a:ea typeface="SimSun" pitchFamily="2" charset="-122"/>
              </a:rPr>
              <a:t>])</a:t>
            </a:r>
            <a:r>
              <a:rPr lang="en-US" altLang="zh-CN" sz="2800" dirty="0" smtClean="0">
                <a:ea typeface="SimSun" pitchFamily="2" charset="-122"/>
              </a:rPr>
              <a:t>, for </a:t>
            </a:r>
            <a:r>
              <a:rPr lang="en-US" altLang="zh-CN" sz="2800" b="1" dirty="0" smtClean="0">
                <a:ea typeface="SimSun" pitchFamily="2" charset="-122"/>
              </a:rPr>
              <a:t>k = 1, 2, …, N</a:t>
            </a:r>
          </a:p>
          <a:p>
            <a:pPr lvl="2">
              <a:lnSpc>
                <a:spcPct val="90000"/>
              </a:lnSpc>
              <a:spcBef>
                <a:spcPts val="600"/>
              </a:spcBef>
            </a:pPr>
            <a:r>
              <a:rPr lang="en-US" altLang="zh-CN" sz="2400" dirty="0" smtClean="0">
                <a:ea typeface="SimSun" pitchFamily="2" charset="-122"/>
              </a:rPr>
              <a:t>For example,</a:t>
            </a:r>
            <a:r>
              <a:rPr lang="en-US" altLang="zh-CN" sz="2400" b="1" dirty="0" smtClean="0">
                <a:ea typeface="SimSun" pitchFamily="2" charset="-122"/>
              </a:rPr>
              <a:t> </a:t>
            </a:r>
            <a:r>
              <a:rPr lang="en-US" altLang="zh-CN" sz="2400" b="1" i="1" dirty="0" smtClean="0">
                <a:ea typeface="SimSun" pitchFamily="2" charset="-122"/>
              </a:rPr>
              <a:t>P</a:t>
            </a:r>
            <a:r>
              <a:rPr lang="en-US" altLang="zh-CN" sz="2400" b="1" baseline="-25000" dirty="0" smtClean="0">
                <a:ea typeface="SimSun" pitchFamily="2" charset="-122"/>
              </a:rPr>
              <a:t>2</a:t>
            </a:r>
            <a:r>
              <a:rPr lang="en-US" altLang="zh-CN" sz="2400" dirty="0" smtClean="0">
                <a:ea typeface="SimSun" pitchFamily="2" charset="-122"/>
              </a:rPr>
              <a:t> receives a message with timestamp (3,2,4) and </a:t>
            </a:r>
            <a:r>
              <a:rPr lang="en-US" altLang="zh-CN" sz="2400" b="1" i="1" dirty="0" smtClean="0">
                <a:ea typeface="SimSun" pitchFamily="2" charset="-122"/>
              </a:rPr>
              <a:t>P</a:t>
            </a:r>
            <a:r>
              <a:rPr lang="en-US" altLang="zh-CN" sz="2400" b="1" baseline="-25000" dirty="0" smtClean="0">
                <a:ea typeface="SimSun" pitchFamily="2" charset="-122"/>
              </a:rPr>
              <a:t>2</a:t>
            </a:r>
            <a:r>
              <a:rPr lang="en-US" altLang="zh-CN" sz="2400" b="1" dirty="0" smtClean="0">
                <a:ea typeface="SimSun" pitchFamily="2" charset="-122"/>
              </a:rPr>
              <a:t>’s</a:t>
            </a:r>
            <a:r>
              <a:rPr lang="en-US" altLang="zh-CN" sz="2400" dirty="0" smtClean="0">
                <a:ea typeface="SimSun" pitchFamily="2" charset="-122"/>
              </a:rPr>
              <a:t> timestamp is (3,4,3), then </a:t>
            </a:r>
            <a:r>
              <a:rPr lang="en-US" altLang="zh-CN" sz="2400" b="1" i="1" dirty="0" smtClean="0">
                <a:ea typeface="SimSun" pitchFamily="2" charset="-122"/>
              </a:rPr>
              <a:t>P</a:t>
            </a:r>
            <a:r>
              <a:rPr lang="en-US" altLang="zh-CN" sz="2400" b="1" baseline="-25000" dirty="0" smtClean="0">
                <a:ea typeface="SimSun" pitchFamily="2" charset="-122"/>
              </a:rPr>
              <a:t>2</a:t>
            </a:r>
            <a:r>
              <a:rPr lang="en-US" altLang="zh-CN" sz="2400" dirty="0" smtClean="0">
                <a:ea typeface="SimSun" pitchFamily="2" charset="-122"/>
              </a:rPr>
              <a:t> adjusts its timestamp to (3,4,4)</a:t>
            </a:r>
          </a:p>
        </p:txBody>
      </p:sp>
      <p:sp>
        <p:nvSpPr>
          <p:cNvPr id="34819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zh-CN" sz="4000" dirty="0" smtClean="0">
                <a:ea typeface="SimSun" pitchFamily="2" charset="-122"/>
              </a:rPr>
              <a:t>Vector Clocks – Messages </a:t>
            </a:r>
          </a:p>
        </p:txBody>
      </p:sp>
    </p:spTree>
    <p:extLst>
      <p:ext uri="{BB962C8B-B14F-4D97-AF65-F5344CB8AC3E}">
        <p14:creationId xmlns:p14="http://schemas.microsoft.com/office/powerpoint/2010/main" val="19488830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>
                <a:ea typeface="SimSun" pitchFamily="2" charset="-122"/>
              </a:rPr>
              <a:t>Comparing Clock Vectors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847850"/>
            <a:ext cx="7858125" cy="3578225"/>
          </a:xfrm>
        </p:spPr>
        <p:txBody>
          <a:bodyPr/>
          <a:lstStyle/>
          <a:p>
            <a:pPr marL="609600" indent="-609600" algn="l"/>
            <a:r>
              <a:rPr lang="en-US" altLang="zh-CN" dirty="0" smtClean="0">
                <a:ea typeface="SimSun" pitchFamily="2" charset="-122"/>
              </a:rPr>
              <a:t>VT</a:t>
            </a:r>
            <a:r>
              <a:rPr lang="en-US" altLang="zh-CN" baseline="-25000" dirty="0" smtClean="0">
                <a:ea typeface="SimSun" pitchFamily="2" charset="-122"/>
              </a:rPr>
              <a:t>1</a:t>
            </a:r>
            <a:r>
              <a:rPr lang="en-US" altLang="zh-CN" dirty="0" smtClean="0">
                <a:ea typeface="SimSun" pitchFamily="2" charset="-122"/>
              </a:rPr>
              <a:t> = VT</a:t>
            </a:r>
            <a:r>
              <a:rPr lang="en-US" altLang="zh-CN" baseline="-25000" dirty="0" smtClean="0">
                <a:ea typeface="SimSun" pitchFamily="2" charset="-122"/>
              </a:rPr>
              <a:t>2</a:t>
            </a:r>
            <a:r>
              <a:rPr lang="en-US" altLang="zh-CN" dirty="0" smtClean="0">
                <a:ea typeface="SimSun" pitchFamily="2" charset="-122"/>
              </a:rPr>
              <a:t> </a:t>
            </a:r>
            <a:r>
              <a:rPr lang="en-US" altLang="zh-CN" b="1" dirty="0" smtClean="0">
                <a:ea typeface="SimSun" pitchFamily="2" charset="-122"/>
              </a:rPr>
              <a:t> </a:t>
            </a:r>
            <a:r>
              <a:rPr lang="en-US" altLang="zh-CN" b="1" dirty="0" err="1" smtClean="0">
                <a:ea typeface="SimSun" pitchFamily="2" charset="-122"/>
              </a:rPr>
              <a:t>iff</a:t>
            </a:r>
            <a:r>
              <a:rPr lang="en-US" altLang="zh-CN" b="1" dirty="0" smtClean="0">
                <a:ea typeface="SimSun" pitchFamily="2" charset="-122"/>
              </a:rPr>
              <a:t>  </a:t>
            </a:r>
            <a:r>
              <a:rPr lang="en-US" altLang="zh-CN" dirty="0" smtClean="0">
                <a:ea typeface="SimSun" pitchFamily="2" charset="-122"/>
              </a:rPr>
              <a:t>VT</a:t>
            </a:r>
            <a:r>
              <a:rPr lang="en-US" altLang="zh-CN" baseline="-25000" dirty="0" smtClean="0">
                <a:ea typeface="SimSun" pitchFamily="2" charset="-122"/>
              </a:rPr>
              <a:t>1</a:t>
            </a:r>
            <a:r>
              <a:rPr lang="en-US" altLang="zh-CN" dirty="0" smtClean="0">
                <a:ea typeface="SimSun" pitchFamily="2" charset="-122"/>
              </a:rPr>
              <a:t>[</a:t>
            </a:r>
            <a:r>
              <a:rPr lang="en-US" altLang="zh-CN" dirty="0" err="1" smtClean="0">
                <a:ea typeface="SimSun" pitchFamily="2" charset="-122"/>
              </a:rPr>
              <a:t>i</a:t>
            </a:r>
            <a:r>
              <a:rPr lang="en-US" altLang="zh-CN" dirty="0" smtClean="0">
                <a:ea typeface="SimSun" pitchFamily="2" charset="-122"/>
              </a:rPr>
              <a:t>] = VT</a:t>
            </a:r>
            <a:r>
              <a:rPr lang="en-US" altLang="zh-CN" baseline="-25000" dirty="0" smtClean="0">
                <a:ea typeface="SimSun" pitchFamily="2" charset="-122"/>
              </a:rPr>
              <a:t>2</a:t>
            </a:r>
            <a:r>
              <a:rPr lang="en-US" altLang="zh-CN" dirty="0" smtClean="0">
                <a:ea typeface="SimSun" pitchFamily="2" charset="-122"/>
              </a:rPr>
              <a:t>[</a:t>
            </a:r>
            <a:r>
              <a:rPr lang="en-US" altLang="zh-CN" dirty="0" err="1" smtClean="0">
                <a:ea typeface="SimSun" pitchFamily="2" charset="-122"/>
              </a:rPr>
              <a:t>i</a:t>
            </a:r>
            <a:r>
              <a:rPr lang="en-US" altLang="zh-CN" dirty="0" smtClean="0">
                <a:ea typeface="SimSun" pitchFamily="2" charset="-122"/>
              </a:rPr>
              <a:t>] for all </a:t>
            </a:r>
            <a:r>
              <a:rPr lang="en-US" altLang="zh-CN" dirty="0" err="1" smtClean="0">
                <a:ea typeface="SimSun" pitchFamily="2" charset="-122"/>
              </a:rPr>
              <a:t>i</a:t>
            </a:r>
            <a:endParaRPr lang="en-US" altLang="zh-CN" dirty="0" smtClean="0">
              <a:ea typeface="SimSun" pitchFamily="2" charset="-122"/>
            </a:endParaRPr>
          </a:p>
          <a:p>
            <a:pPr marL="609600" indent="-609600" algn="l"/>
            <a:endParaRPr lang="en-US" altLang="zh-CN" dirty="0" smtClean="0">
              <a:ea typeface="SimSun" pitchFamily="2" charset="-122"/>
            </a:endParaRPr>
          </a:p>
          <a:p>
            <a:pPr marL="609600" indent="-609600" algn="l"/>
            <a:r>
              <a:rPr lang="en-US" altLang="zh-CN" dirty="0" smtClean="0">
                <a:ea typeface="SimSun" pitchFamily="2" charset="-122"/>
              </a:rPr>
              <a:t>VT</a:t>
            </a:r>
            <a:r>
              <a:rPr lang="en-US" altLang="zh-CN" baseline="-25000" dirty="0" smtClean="0">
                <a:ea typeface="SimSun" pitchFamily="2" charset="-122"/>
              </a:rPr>
              <a:t>1</a:t>
            </a:r>
            <a:r>
              <a:rPr lang="en-US" altLang="zh-CN" dirty="0" smtClean="0">
                <a:ea typeface="SimSun" pitchFamily="2" charset="-122"/>
              </a:rPr>
              <a:t> 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 </a:t>
            </a:r>
            <a:r>
              <a:rPr lang="en-US" altLang="zh-CN" dirty="0" smtClean="0">
                <a:ea typeface="SimSun" pitchFamily="2" charset="-122"/>
              </a:rPr>
              <a:t>VT</a:t>
            </a:r>
            <a:r>
              <a:rPr lang="en-US" altLang="zh-CN" baseline="-25000" dirty="0" smtClean="0">
                <a:ea typeface="SimSun" pitchFamily="2" charset="-122"/>
              </a:rPr>
              <a:t>2  </a:t>
            </a:r>
            <a:r>
              <a:rPr lang="en-US" altLang="zh-CN" b="1" dirty="0" err="1" smtClean="0">
                <a:ea typeface="SimSun" pitchFamily="2" charset="-122"/>
                <a:sym typeface="Symbol" pitchFamily="18" charset="2"/>
              </a:rPr>
              <a:t>iff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 </a:t>
            </a:r>
            <a:r>
              <a:rPr lang="en-US" altLang="zh-CN" dirty="0" smtClean="0">
                <a:ea typeface="SimSun" pitchFamily="2" charset="-122"/>
              </a:rPr>
              <a:t>VT</a:t>
            </a:r>
            <a:r>
              <a:rPr lang="en-US" altLang="zh-CN" baseline="-25000" dirty="0" smtClean="0">
                <a:ea typeface="SimSun" pitchFamily="2" charset="-122"/>
              </a:rPr>
              <a:t>1</a:t>
            </a:r>
            <a:r>
              <a:rPr lang="en-US" altLang="zh-CN" dirty="0" smtClean="0">
                <a:ea typeface="SimSun" pitchFamily="2" charset="-122"/>
              </a:rPr>
              <a:t>[</a:t>
            </a:r>
            <a:r>
              <a:rPr lang="en-US" altLang="zh-CN" dirty="0" err="1" smtClean="0">
                <a:ea typeface="SimSun" pitchFamily="2" charset="-122"/>
              </a:rPr>
              <a:t>i</a:t>
            </a:r>
            <a:r>
              <a:rPr lang="en-US" altLang="zh-CN" dirty="0" smtClean="0">
                <a:ea typeface="SimSun" pitchFamily="2" charset="-122"/>
              </a:rPr>
              <a:t>] 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</a:t>
            </a:r>
            <a:r>
              <a:rPr lang="en-US" altLang="zh-CN" dirty="0" smtClean="0">
                <a:ea typeface="SimSun" pitchFamily="2" charset="-122"/>
              </a:rPr>
              <a:t> VT</a:t>
            </a:r>
            <a:r>
              <a:rPr lang="en-US" altLang="zh-CN" baseline="-25000" dirty="0" smtClean="0">
                <a:ea typeface="SimSun" pitchFamily="2" charset="-122"/>
              </a:rPr>
              <a:t>2</a:t>
            </a:r>
            <a:r>
              <a:rPr lang="en-US" altLang="zh-CN" dirty="0" smtClean="0">
                <a:ea typeface="SimSun" pitchFamily="2" charset="-122"/>
              </a:rPr>
              <a:t>[</a:t>
            </a:r>
            <a:r>
              <a:rPr lang="en-US" altLang="zh-CN" dirty="0" err="1" smtClean="0">
                <a:ea typeface="SimSun" pitchFamily="2" charset="-122"/>
              </a:rPr>
              <a:t>i</a:t>
            </a:r>
            <a:r>
              <a:rPr lang="en-US" altLang="zh-CN" dirty="0" smtClean="0">
                <a:ea typeface="SimSun" pitchFamily="2" charset="-122"/>
              </a:rPr>
              <a:t>] for all </a:t>
            </a:r>
            <a:r>
              <a:rPr lang="en-US" altLang="zh-CN" dirty="0" err="1" smtClean="0">
                <a:ea typeface="SimSun" pitchFamily="2" charset="-122"/>
              </a:rPr>
              <a:t>i</a:t>
            </a:r>
            <a:endParaRPr lang="en-US" altLang="zh-CN" dirty="0" smtClean="0">
              <a:ea typeface="SimSun" pitchFamily="2" charset="-122"/>
            </a:endParaRPr>
          </a:p>
          <a:p>
            <a:pPr marL="609600" indent="-609600" algn="l"/>
            <a:endParaRPr lang="en-US" altLang="zh-CN" dirty="0" smtClean="0">
              <a:ea typeface="SimSun" pitchFamily="2" charset="-122"/>
            </a:endParaRPr>
          </a:p>
          <a:p>
            <a:pPr marL="609600" indent="-609600" algn="l"/>
            <a:r>
              <a:rPr lang="en-US" altLang="zh-CN" dirty="0" smtClean="0">
                <a:ea typeface="SimSun" pitchFamily="2" charset="-122"/>
              </a:rPr>
              <a:t>VT</a:t>
            </a:r>
            <a:r>
              <a:rPr lang="en-US" altLang="zh-CN" baseline="-25000" dirty="0" smtClean="0">
                <a:ea typeface="SimSun" pitchFamily="2" charset="-122"/>
              </a:rPr>
              <a:t>1</a:t>
            </a:r>
            <a:r>
              <a:rPr lang="en-US" altLang="zh-CN" dirty="0" smtClean="0">
                <a:ea typeface="SimSun" pitchFamily="2" charset="-122"/>
              </a:rPr>
              <a:t> &lt; VT</a:t>
            </a:r>
            <a:r>
              <a:rPr lang="en-US" altLang="zh-CN" baseline="-25000" dirty="0" smtClean="0">
                <a:ea typeface="SimSun" pitchFamily="2" charset="-122"/>
              </a:rPr>
              <a:t>2  </a:t>
            </a:r>
            <a:r>
              <a:rPr lang="en-US" altLang="zh-CN" b="1" dirty="0" err="1" smtClean="0">
                <a:ea typeface="SimSun" pitchFamily="2" charset="-122"/>
              </a:rPr>
              <a:t>iff</a:t>
            </a:r>
            <a:r>
              <a:rPr lang="en-US" altLang="zh-CN" dirty="0" smtClean="0">
                <a:ea typeface="SimSun" pitchFamily="2" charset="-122"/>
              </a:rPr>
              <a:t> VT</a:t>
            </a:r>
            <a:r>
              <a:rPr lang="en-US" altLang="zh-CN" baseline="-25000" dirty="0" smtClean="0">
                <a:ea typeface="SimSun" pitchFamily="2" charset="-122"/>
              </a:rPr>
              <a:t>1</a:t>
            </a:r>
            <a:r>
              <a:rPr lang="en-US" altLang="zh-CN" dirty="0" smtClean="0">
                <a:ea typeface="SimSun" pitchFamily="2" charset="-122"/>
              </a:rPr>
              <a:t> 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</a:t>
            </a:r>
            <a:r>
              <a:rPr lang="en-US" altLang="zh-CN" dirty="0" smtClean="0">
                <a:ea typeface="SimSun" pitchFamily="2" charset="-122"/>
              </a:rPr>
              <a:t> VT</a:t>
            </a:r>
            <a:r>
              <a:rPr lang="en-US" altLang="zh-CN" baseline="-25000" dirty="0" smtClean="0">
                <a:ea typeface="SimSun" pitchFamily="2" charset="-122"/>
              </a:rPr>
              <a:t>2 </a:t>
            </a:r>
            <a:r>
              <a:rPr lang="en-US" altLang="zh-CN" dirty="0" smtClean="0">
                <a:ea typeface="SimSun" pitchFamily="2" charset="-122"/>
              </a:rPr>
              <a:t>&amp; VT</a:t>
            </a:r>
            <a:r>
              <a:rPr lang="en-US" altLang="zh-CN" baseline="-25000" dirty="0" smtClean="0">
                <a:ea typeface="SimSun" pitchFamily="2" charset="-122"/>
              </a:rPr>
              <a:t>1</a:t>
            </a:r>
            <a:r>
              <a:rPr lang="en-US" altLang="zh-CN" dirty="0" smtClean="0">
                <a:ea typeface="SimSun" pitchFamily="2" charset="-122"/>
              </a:rPr>
              <a:t> 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 </a:t>
            </a:r>
            <a:r>
              <a:rPr lang="en-US" altLang="zh-CN" dirty="0" smtClean="0">
                <a:ea typeface="SimSun" pitchFamily="2" charset="-122"/>
              </a:rPr>
              <a:t>VT</a:t>
            </a:r>
            <a:r>
              <a:rPr lang="en-US" altLang="zh-CN" baseline="-25000" dirty="0" smtClean="0">
                <a:ea typeface="SimSun" pitchFamily="2" charset="-122"/>
              </a:rPr>
              <a:t>2</a:t>
            </a:r>
          </a:p>
          <a:p>
            <a:pPr marL="990600" lvl="1" indent="-533400"/>
            <a:r>
              <a:rPr lang="en-US" altLang="zh-CN" dirty="0" smtClean="0">
                <a:ea typeface="SimSun" pitchFamily="2" charset="-122"/>
              </a:rPr>
              <a:t>For example, (1, 2, 2) &lt; (1, 3, 2)</a:t>
            </a:r>
          </a:p>
        </p:txBody>
      </p:sp>
    </p:spTree>
    <p:extLst>
      <p:ext uri="{BB962C8B-B14F-4D97-AF65-F5344CB8AC3E}">
        <p14:creationId xmlns:p14="http://schemas.microsoft.com/office/powerpoint/2010/main" val="1359054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4000" dirty="0" smtClean="0">
                <a:ea typeface="SimSun" pitchFamily="2" charset="-122"/>
              </a:rPr>
              <a:t>Vector Clocks Analysis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75" y="1479551"/>
            <a:ext cx="7858125" cy="958850"/>
          </a:xfrm>
        </p:spPr>
        <p:txBody>
          <a:bodyPr/>
          <a:lstStyle/>
          <a:p>
            <a:pPr marL="609600" indent="-609600"/>
            <a:r>
              <a:rPr lang="en-US" altLang="zh-CN" sz="3200" dirty="0" smtClean="0">
                <a:ea typeface="SimSun" pitchFamily="2" charset="-122"/>
                <a:sym typeface="Symbol" pitchFamily="18" charset="2"/>
              </a:rPr>
              <a:t>Claim –  </a:t>
            </a:r>
            <a:r>
              <a:rPr lang="en-US" altLang="zh-CN" sz="3200" dirty="0" smtClean="0">
                <a:ea typeface="SimSun" pitchFamily="2" charset="-122"/>
              </a:rPr>
              <a:t>e </a:t>
            </a:r>
            <a:r>
              <a:rPr lang="en-US" altLang="en-US" sz="3200" dirty="0"/>
              <a:t>→</a:t>
            </a:r>
            <a:r>
              <a:rPr lang="en-US" altLang="zh-CN" sz="3200" dirty="0" smtClean="0">
                <a:ea typeface="SimSun" pitchFamily="2" charset="-122"/>
              </a:rPr>
              <a:t> e’ </a:t>
            </a:r>
            <a:r>
              <a:rPr lang="en-US" altLang="zh-CN" sz="3200" b="1" dirty="0" err="1" smtClean="0">
                <a:ea typeface="SimSun" pitchFamily="2" charset="-122"/>
              </a:rPr>
              <a:t>iff</a:t>
            </a:r>
            <a:r>
              <a:rPr lang="en-US" altLang="zh-CN" sz="3200" dirty="0" smtClean="0">
                <a:ea typeface="SimSun" pitchFamily="2" charset="-122"/>
              </a:rPr>
              <a:t>  </a:t>
            </a:r>
            <a:r>
              <a:rPr lang="en-US" altLang="zh-CN" sz="3200" dirty="0" err="1" smtClean="0">
                <a:ea typeface="SimSun" pitchFamily="2" charset="-122"/>
              </a:rPr>
              <a:t>e.VT</a:t>
            </a:r>
            <a:r>
              <a:rPr lang="en-US" altLang="zh-CN" sz="3200" dirty="0" smtClean="0">
                <a:ea typeface="SimSun" pitchFamily="2" charset="-122"/>
              </a:rPr>
              <a:t> </a:t>
            </a:r>
            <a:r>
              <a:rPr lang="en-US" altLang="zh-CN" sz="3200" b="1" dirty="0" smtClean="0">
                <a:ea typeface="SimSun" pitchFamily="2" charset="-122"/>
              </a:rPr>
              <a:t>&lt;</a:t>
            </a:r>
            <a:r>
              <a:rPr lang="en-US" altLang="zh-CN" sz="3200" dirty="0" smtClean="0">
                <a:ea typeface="SimSun" pitchFamily="2" charset="-122"/>
              </a:rPr>
              <a:t> </a:t>
            </a:r>
            <a:r>
              <a:rPr lang="en-US" altLang="zh-CN" sz="3200" dirty="0" err="1" smtClean="0">
                <a:ea typeface="SimSun" pitchFamily="2" charset="-122"/>
              </a:rPr>
              <a:t>e’.VT</a:t>
            </a:r>
            <a:endParaRPr lang="en-US" altLang="zh-CN" sz="3200" dirty="0" smtClean="0">
              <a:ea typeface="SimSun" pitchFamily="2" charset="-122"/>
            </a:endParaRPr>
          </a:p>
          <a:p>
            <a:pPr marL="609600" indent="-609600" algn="l"/>
            <a:endParaRPr lang="zh-CN" altLang="en-US" dirty="0" smtClean="0">
              <a:ea typeface="SimSun" pitchFamily="2" charset="-122"/>
            </a:endParaRPr>
          </a:p>
        </p:txBody>
      </p:sp>
      <p:sp>
        <p:nvSpPr>
          <p:cNvPr id="36868" name="Line 4"/>
          <p:cNvSpPr>
            <a:spLocks noChangeShapeType="1"/>
          </p:cNvSpPr>
          <p:nvPr/>
        </p:nvSpPr>
        <p:spPr bwMode="auto">
          <a:xfrm>
            <a:off x="1339850" y="3303587"/>
            <a:ext cx="63547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Line 5"/>
          <p:cNvSpPr>
            <a:spLocks noChangeShapeType="1"/>
          </p:cNvSpPr>
          <p:nvPr/>
        </p:nvSpPr>
        <p:spPr bwMode="auto">
          <a:xfrm>
            <a:off x="1339850" y="4276725"/>
            <a:ext cx="63547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0" name="Line 6"/>
          <p:cNvSpPr>
            <a:spLocks noChangeShapeType="1"/>
          </p:cNvSpPr>
          <p:nvPr/>
        </p:nvSpPr>
        <p:spPr bwMode="auto">
          <a:xfrm>
            <a:off x="1339850" y="5345112"/>
            <a:ext cx="63547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Text Box 7"/>
          <p:cNvSpPr txBox="1">
            <a:spLocks noChangeArrowheads="1"/>
          </p:cNvSpPr>
          <p:nvPr/>
        </p:nvSpPr>
        <p:spPr bwMode="auto">
          <a:xfrm>
            <a:off x="785813" y="2998787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P</a:t>
            </a:r>
            <a:r>
              <a:rPr lang="en-US" altLang="zh-CN" b="1" baseline="-25000">
                <a:ea typeface="SimSun" pitchFamily="2" charset="-122"/>
              </a:rPr>
              <a:t>1</a:t>
            </a:r>
          </a:p>
        </p:txBody>
      </p:sp>
      <p:sp>
        <p:nvSpPr>
          <p:cNvPr id="36872" name="Text Box 8"/>
          <p:cNvSpPr txBox="1">
            <a:spLocks noChangeArrowheads="1"/>
          </p:cNvSpPr>
          <p:nvPr/>
        </p:nvSpPr>
        <p:spPr bwMode="auto">
          <a:xfrm>
            <a:off x="785813" y="4032250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P</a:t>
            </a:r>
            <a:r>
              <a:rPr lang="en-US" altLang="zh-CN" b="1" baseline="-25000">
                <a:ea typeface="SimSun" pitchFamily="2" charset="-122"/>
              </a:rPr>
              <a:t>2</a:t>
            </a:r>
          </a:p>
        </p:txBody>
      </p:sp>
      <p:sp>
        <p:nvSpPr>
          <p:cNvPr id="36873" name="Text Box 9"/>
          <p:cNvSpPr txBox="1">
            <a:spLocks noChangeArrowheads="1"/>
          </p:cNvSpPr>
          <p:nvPr/>
        </p:nvSpPr>
        <p:spPr bwMode="auto">
          <a:xfrm>
            <a:off x="785813" y="5076825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P</a:t>
            </a:r>
            <a:r>
              <a:rPr lang="en-US" altLang="zh-CN" b="1" baseline="-25000">
                <a:ea typeface="SimSun" pitchFamily="2" charset="-122"/>
              </a:rPr>
              <a:t>3</a:t>
            </a:r>
          </a:p>
        </p:txBody>
      </p:sp>
      <p:sp>
        <p:nvSpPr>
          <p:cNvPr id="36874" name="Line 10"/>
          <p:cNvSpPr>
            <a:spLocks noChangeShapeType="1"/>
          </p:cNvSpPr>
          <p:nvPr/>
        </p:nvSpPr>
        <p:spPr bwMode="auto">
          <a:xfrm>
            <a:off x="6507163" y="3043237"/>
            <a:ext cx="195897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6592888" y="2652712"/>
            <a:ext cx="157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>
                <a:latin typeface="Arial" charset="0"/>
                <a:ea typeface="SimSun" pitchFamily="2" charset="-122"/>
              </a:rPr>
              <a:t>Real Time</a:t>
            </a:r>
          </a:p>
        </p:txBody>
      </p:sp>
      <p:sp>
        <p:nvSpPr>
          <p:cNvPr id="36876" name="Oval 12"/>
          <p:cNvSpPr>
            <a:spLocks noChangeArrowheads="1"/>
          </p:cNvSpPr>
          <p:nvPr/>
        </p:nvSpPr>
        <p:spPr bwMode="auto">
          <a:xfrm>
            <a:off x="1957388" y="3136900"/>
            <a:ext cx="296862" cy="3095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7" name="Oval 13"/>
          <p:cNvSpPr>
            <a:spLocks noChangeArrowheads="1"/>
          </p:cNvSpPr>
          <p:nvPr/>
        </p:nvSpPr>
        <p:spPr bwMode="auto">
          <a:xfrm>
            <a:off x="3382963" y="3148012"/>
            <a:ext cx="296862" cy="309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8" name="Oval 14"/>
          <p:cNvSpPr>
            <a:spLocks noChangeArrowheads="1"/>
          </p:cNvSpPr>
          <p:nvPr/>
        </p:nvSpPr>
        <p:spPr bwMode="auto">
          <a:xfrm>
            <a:off x="2540000" y="5214937"/>
            <a:ext cx="296863" cy="309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79" name="Oval 15"/>
          <p:cNvSpPr>
            <a:spLocks noChangeArrowheads="1"/>
          </p:cNvSpPr>
          <p:nvPr/>
        </p:nvSpPr>
        <p:spPr bwMode="auto">
          <a:xfrm>
            <a:off x="4570413" y="4086225"/>
            <a:ext cx="296862" cy="3095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80" name="Oval 16"/>
          <p:cNvSpPr>
            <a:spLocks noChangeArrowheads="1"/>
          </p:cNvSpPr>
          <p:nvPr/>
        </p:nvSpPr>
        <p:spPr bwMode="auto">
          <a:xfrm>
            <a:off x="6780213" y="5191125"/>
            <a:ext cx="296862" cy="3095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81" name="Line 17"/>
          <p:cNvSpPr>
            <a:spLocks noChangeShapeType="1"/>
          </p:cNvSpPr>
          <p:nvPr/>
        </p:nvSpPr>
        <p:spPr bwMode="auto">
          <a:xfrm>
            <a:off x="3679825" y="3446462"/>
            <a:ext cx="927100" cy="665163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2" name="Line 18"/>
          <p:cNvSpPr>
            <a:spLocks noChangeShapeType="1"/>
          </p:cNvSpPr>
          <p:nvPr/>
        </p:nvSpPr>
        <p:spPr bwMode="auto">
          <a:xfrm>
            <a:off x="6076950" y="4432300"/>
            <a:ext cx="701675" cy="7969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83" name="Text Box 19"/>
          <p:cNvSpPr txBox="1">
            <a:spLocks noChangeArrowheads="1"/>
          </p:cNvSpPr>
          <p:nvPr/>
        </p:nvSpPr>
        <p:spPr bwMode="auto">
          <a:xfrm>
            <a:off x="1955800" y="2738437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a</a:t>
            </a:r>
          </a:p>
        </p:txBody>
      </p:sp>
      <p:sp>
        <p:nvSpPr>
          <p:cNvPr id="36884" name="Text Box 20"/>
          <p:cNvSpPr txBox="1">
            <a:spLocks noChangeArrowheads="1"/>
          </p:cNvSpPr>
          <p:nvPr/>
        </p:nvSpPr>
        <p:spPr bwMode="auto">
          <a:xfrm>
            <a:off x="3338513" y="2725737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b</a:t>
            </a:r>
          </a:p>
        </p:txBody>
      </p:sp>
      <p:sp>
        <p:nvSpPr>
          <p:cNvPr id="36885" name="Text Box 21"/>
          <p:cNvSpPr txBox="1">
            <a:spLocks noChangeArrowheads="1"/>
          </p:cNvSpPr>
          <p:nvPr/>
        </p:nvSpPr>
        <p:spPr bwMode="auto">
          <a:xfrm>
            <a:off x="4686300" y="3687762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c</a:t>
            </a:r>
          </a:p>
        </p:txBody>
      </p:sp>
      <p:sp>
        <p:nvSpPr>
          <p:cNvPr id="36886" name="Text Box 22"/>
          <p:cNvSpPr txBox="1">
            <a:spLocks noChangeArrowheads="1"/>
          </p:cNvSpPr>
          <p:nvPr/>
        </p:nvSpPr>
        <p:spPr bwMode="auto">
          <a:xfrm>
            <a:off x="6934200" y="476885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f</a:t>
            </a:r>
          </a:p>
        </p:txBody>
      </p:sp>
      <p:sp>
        <p:nvSpPr>
          <p:cNvPr id="36887" name="Oval 23"/>
          <p:cNvSpPr>
            <a:spLocks noChangeArrowheads="1"/>
          </p:cNvSpPr>
          <p:nvPr/>
        </p:nvSpPr>
        <p:spPr bwMode="auto">
          <a:xfrm>
            <a:off x="5770563" y="4121150"/>
            <a:ext cx="296862" cy="3095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88" name="Text Box 24"/>
          <p:cNvSpPr txBox="1">
            <a:spLocks noChangeArrowheads="1"/>
          </p:cNvSpPr>
          <p:nvPr/>
        </p:nvSpPr>
        <p:spPr bwMode="auto">
          <a:xfrm>
            <a:off x="5951538" y="3783012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d</a:t>
            </a:r>
          </a:p>
        </p:txBody>
      </p:sp>
      <p:sp>
        <p:nvSpPr>
          <p:cNvPr id="36889" name="Text Box 25"/>
          <p:cNvSpPr txBox="1">
            <a:spLocks noChangeArrowheads="1"/>
          </p:cNvSpPr>
          <p:nvPr/>
        </p:nvSpPr>
        <p:spPr bwMode="auto">
          <a:xfrm>
            <a:off x="2762250" y="4875212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e</a:t>
            </a:r>
          </a:p>
        </p:txBody>
      </p:sp>
      <p:sp>
        <p:nvSpPr>
          <p:cNvPr id="36890" name="Text Box 26"/>
          <p:cNvSpPr txBox="1">
            <a:spLocks noChangeArrowheads="1"/>
          </p:cNvSpPr>
          <p:nvPr/>
        </p:nvSpPr>
        <p:spPr bwMode="auto">
          <a:xfrm>
            <a:off x="3946525" y="3355975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m</a:t>
            </a:r>
            <a:r>
              <a:rPr lang="en-US" altLang="zh-CN" b="1" baseline="-25000">
                <a:solidFill>
                  <a:srgbClr val="FF0000"/>
                </a:solidFill>
                <a:ea typeface="SimSun" pitchFamily="2" charset="-122"/>
              </a:rPr>
              <a:t>1</a:t>
            </a:r>
          </a:p>
        </p:txBody>
      </p:sp>
      <p:sp>
        <p:nvSpPr>
          <p:cNvPr id="36891" name="Text Box 27"/>
          <p:cNvSpPr txBox="1">
            <a:spLocks noChangeArrowheads="1"/>
          </p:cNvSpPr>
          <p:nvPr/>
        </p:nvSpPr>
        <p:spPr bwMode="auto">
          <a:xfrm>
            <a:off x="6334125" y="4411662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m</a:t>
            </a:r>
            <a:r>
              <a:rPr lang="en-US" altLang="zh-CN" b="1" baseline="-25000">
                <a:solidFill>
                  <a:srgbClr val="FF0000"/>
                </a:solidFill>
                <a:ea typeface="SimSun" pitchFamily="2" charset="-122"/>
              </a:rPr>
              <a:t>2</a:t>
            </a:r>
          </a:p>
        </p:txBody>
      </p:sp>
      <p:sp>
        <p:nvSpPr>
          <p:cNvPr id="355356" name="Text Box 28"/>
          <p:cNvSpPr txBox="1">
            <a:spLocks noChangeArrowheads="1"/>
          </p:cNvSpPr>
          <p:nvPr/>
        </p:nvSpPr>
        <p:spPr bwMode="auto">
          <a:xfrm>
            <a:off x="1495425" y="3390900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[1,0,0]</a:t>
            </a:r>
          </a:p>
        </p:txBody>
      </p:sp>
      <p:sp>
        <p:nvSpPr>
          <p:cNvPr id="355357" name="Text Box 29"/>
          <p:cNvSpPr txBox="1">
            <a:spLocks noChangeArrowheads="1"/>
          </p:cNvSpPr>
          <p:nvPr/>
        </p:nvSpPr>
        <p:spPr bwMode="auto">
          <a:xfrm>
            <a:off x="3702050" y="2774950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[2,0,0]</a:t>
            </a:r>
          </a:p>
        </p:txBody>
      </p:sp>
      <p:sp>
        <p:nvSpPr>
          <p:cNvPr id="355358" name="Text Box 30"/>
          <p:cNvSpPr txBox="1">
            <a:spLocks noChangeArrowheads="1"/>
          </p:cNvSpPr>
          <p:nvPr/>
        </p:nvSpPr>
        <p:spPr bwMode="auto">
          <a:xfrm>
            <a:off x="3810000" y="4281487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[2,1,0]</a:t>
            </a:r>
          </a:p>
        </p:txBody>
      </p:sp>
      <p:sp>
        <p:nvSpPr>
          <p:cNvPr id="355359" name="Text Box 31"/>
          <p:cNvSpPr txBox="1">
            <a:spLocks noChangeArrowheads="1"/>
          </p:cNvSpPr>
          <p:nvPr/>
        </p:nvSpPr>
        <p:spPr bwMode="auto">
          <a:xfrm>
            <a:off x="7156450" y="4827587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[2,2,3]</a:t>
            </a:r>
          </a:p>
        </p:txBody>
      </p:sp>
      <p:sp>
        <p:nvSpPr>
          <p:cNvPr id="355360" name="Text Box 32"/>
          <p:cNvSpPr txBox="1">
            <a:spLocks noChangeArrowheads="1"/>
          </p:cNvSpPr>
          <p:nvPr/>
        </p:nvSpPr>
        <p:spPr bwMode="auto">
          <a:xfrm>
            <a:off x="6267450" y="3783012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[2,2,0]</a:t>
            </a:r>
          </a:p>
        </p:txBody>
      </p:sp>
      <p:sp>
        <p:nvSpPr>
          <p:cNvPr id="355361" name="Text Box 33"/>
          <p:cNvSpPr txBox="1">
            <a:spLocks noChangeArrowheads="1"/>
          </p:cNvSpPr>
          <p:nvPr/>
        </p:nvSpPr>
        <p:spPr bwMode="auto">
          <a:xfrm>
            <a:off x="2466975" y="5410200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[0,0,1]</a:t>
            </a:r>
          </a:p>
        </p:txBody>
      </p:sp>
      <p:sp>
        <p:nvSpPr>
          <p:cNvPr id="36898" name="Oval 34"/>
          <p:cNvSpPr>
            <a:spLocks noChangeArrowheads="1"/>
          </p:cNvSpPr>
          <p:nvPr/>
        </p:nvSpPr>
        <p:spPr bwMode="auto">
          <a:xfrm>
            <a:off x="5341938" y="5214937"/>
            <a:ext cx="296862" cy="309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6899" name="Text Box 35"/>
          <p:cNvSpPr txBox="1">
            <a:spLocks noChangeArrowheads="1"/>
          </p:cNvSpPr>
          <p:nvPr/>
        </p:nvSpPr>
        <p:spPr bwMode="auto">
          <a:xfrm>
            <a:off x="5213350" y="478155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g</a:t>
            </a:r>
          </a:p>
        </p:txBody>
      </p:sp>
      <p:sp>
        <p:nvSpPr>
          <p:cNvPr id="355364" name="Text Box 36"/>
          <p:cNvSpPr txBox="1">
            <a:spLocks noChangeArrowheads="1"/>
          </p:cNvSpPr>
          <p:nvPr/>
        </p:nvSpPr>
        <p:spPr bwMode="auto">
          <a:xfrm>
            <a:off x="4521200" y="5387975"/>
            <a:ext cx="996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[0,0,2]</a:t>
            </a:r>
          </a:p>
        </p:txBody>
      </p:sp>
    </p:spTree>
    <p:extLst>
      <p:ext uri="{BB962C8B-B14F-4D97-AF65-F5344CB8AC3E}">
        <p14:creationId xmlns:p14="http://schemas.microsoft.com/office/powerpoint/2010/main" val="3086885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53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5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5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5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5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5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5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57" grpId="0"/>
      <p:bldP spid="355358" grpId="0"/>
      <p:bldP spid="355359" grpId="0"/>
      <p:bldP spid="355360" grpId="0"/>
      <p:bldP spid="355361" grpId="0"/>
      <p:bldP spid="35536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Logical Clocks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sz="3200" dirty="0" smtClean="0">
                <a:solidFill>
                  <a:srgbClr val="FF0000"/>
                </a:solidFill>
              </a:rPr>
              <a:t>For many </a:t>
            </a:r>
            <a:r>
              <a:rPr lang="en-US" altLang="zh-CN" sz="3200" dirty="0" smtClean="0">
                <a:solidFill>
                  <a:srgbClr val="FF0000"/>
                </a:solidFill>
              </a:rPr>
              <a:t>algorithms</a:t>
            </a:r>
            <a:r>
              <a:rPr lang="en-US" altLang="zh-CN" sz="3200" dirty="0" smtClean="0">
                <a:solidFill>
                  <a:srgbClr val="FF0000"/>
                </a:solidFill>
              </a:rPr>
              <a:t>, associating an event to an absolute “real time” is not essential</a:t>
            </a:r>
          </a:p>
          <a:p>
            <a:pPr lvl="1"/>
            <a:r>
              <a:rPr lang="en-IE" altLang="en-US" sz="2800" dirty="0" smtClean="0"/>
              <a:t>What’s important is that </a:t>
            </a:r>
            <a:r>
              <a:rPr lang="en-IE" altLang="en-US" sz="2800" dirty="0" smtClean="0"/>
              <a:t>processes </a:t>
            </a:r>
            <a:r>
              <a:rPr lang="en-IE" altLang="en-US" sz="2800" dirty="0" smtClean="0"/>
              <a:t>agree on the </a:t>
            </a:r>
            <a:r>
              <a:rPr lang="en-IE" altLang="en-US" sz="2800" b="1" dirty="0" smtClean="0">
                <a:solidFill>
                  <a:srgbClr val="0000FF"/>
                </a:solidFill>
              </a:rPr>
              <a:t>ordering </a:t>
            </a:r>
            <a:r>
              <a:rPr lang="en-IE" altLang="en-US" b="1" dirty="0" smtClean="0">
                <a:solidFill>
                  <a:srgbClr val="0000FF"/>
                </a:solidFill>
              </a:rPr>
              <a:t>of events</a:t>
            </a:r>
            <a:endParaRPr lang="en-IE" altLang="en-US" sz="2800" b="1" dirty="0" smtClean="0">
              <a:solidFill>
                <a:srgbClr val="0000FF"/>
              </a:solidFill>
            </a:endParaRPr>
          </a:p>
          <a:p>
            <a:pPr lvl="1"/>
            <a:r>
              <a:rPr lang="en-IE" altLang="en-US" sz="2800" dirty="0" smtClean="0"/>
              <a:t>“relative time” </a:t>
            </a:r>
            <a:r>
              <a:rPr lang="en-IE" altLang="en-US" sz="2800" dirty="0" smtClean="0"/>
              <a:t>is not the same as “real </a:t>
            </a:r>
            <a:r>
              <a:rPr lang="en-IE" altLang="en-US" sz="2800" dirty="0" smtClean="0"/>
              <a:t>time</a:t>
            </a:r>
            <a:r>
              <a:rPr lang="en-IE" altLang="en-US" sz="2800" dirty="0" smtClean="0"/>
              <a:t>”.</a:t>
            </a:r>
          </a:p>
          <a:p>
            <a:pPr lvl="1"/>
            <a:endParaRPr lang="en-IE" altLang="en-US" sz="2800" dirty="0" smtClean="0"/>
          </a:p>
          <a:p>
            <a:r>
              <a:rPr lang="en-IE" altLang="en-US" sz="3200" dirty="0" smtClean="0"/>
              <a:t>Relative time measured by Logical </a:t>
            </a:r>
            <a:r>
              <a:rPr lang="en-IE" altLang="en-US" sz="3200" dirty="0" smtClean="0"/>
              <a:t>Clocks</a:t>
            </a:r>
            <a:endParaRPr lang="en-US" altLang="zh-CN" sz="3200" dirty="0" smtClean="0"/>
          </a:p>
          <a:p>
            <a:pPr lvl="1"/>
            <a:r>
              <a:rPr lang="en-US" altLang="zh-CN" sz="2800" dirty="0" err="1" smtClean="0"/>
              <a:t>Lamport's</a:t>
            </a:r>
            <a:r>
              <a:rPr lang="en-US" altLang="zh-CN" sz="2800" dirty="0" smtClean="0"/>
              <a:t> timestamps</a:t>
            </a:r>
          </a:p>
          <a:p>
            <a:pPr lvl="1"/>
            <a:r>
              <a:rPr lang="en-US" altLang="zh-CN" sz="2800" dirty="0" smtClean="0"/>
              <a:t>Vector timestamps</a:t>
            </a:r>
          </a:p>
        </p:txBody>
      </p:sp>
    </p:spTree>
    <p:extLst>
      <p:ext uri="{BB962C8B-B14F-4D97-AF65-F5344CB8AC3E}">
        <p14:creationId xmlns:p14="http://schemas.microsoft.com/office/powerpoint/2010/main" val="26148305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Lamport’s</a:t>
            </a:r>
            <a:r>
              <a:rPr lang="en-US" altLang="en-US" dirty="0" smtClean="0"/>
              <a:t> Logical Clocks</a:t>
            </a:r>
            <a:endParaRPr lang="en-US" altLang="en-US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dirty="0" err="1" smtClean="0"/>
              <a:t>Lamport</a:t>
            </a:r>
            <a:r>
              <a:rPr lang="en-US" altLang="en-US" dirty="0" smtClean="0"/>
              <a:t> clocks define </a:t>
            </a:r>
            <a:r>
              <a:rPr lang="en-US" altLang="en-US" dirty="0" smtClean="0"/>
              <a:t>a relation called</a:t>
            </a:r>
            <a:r>
              <a:rPr lang="en-US" altLang="en-US" dirty="0" smtClean="0">
                <a:solidFill>
                  <a:srgbClr val="FF0000"/>
                </a:solidFill>
              </a:rPr>
              <a:t> "happens-before" </a:t>
            </a:r>
          </a:p>
          <a:p>
            <a:r>
              <a:rPr lang="en-US" altLang="en-US" dirty="0" smtClean="0"/>
              <a:t>“happens before” </a:t>
            </a:r>
            <a:r>
              <a:rPr lang="en-US" altLang="en-US" dirty="0" smtClean="0"/>
              <a:t>relation </a:t>
            </a:r>
            <a:r>
              <a:rPr lang="en-US" altLang="en-US" dirty="0" smtClean="0"/>
              <a:t>denoted as →  </a:t>
            </a:r>
            <a:endParaRPr lang="en-US" altLang="en-US" dirty="0" smtClean="0"/>
          </a:p>
          <a:p>
            <a:endParaRPr lang="en-US" altLang="en-US" dirty="0" smtClean="0"/>
          </a:p>
          <a:p>
            <a:r>
              <a:rPr lang="en-US" altLang="en-US" dirty="0" smtClean="0"/>
              <a:t>The relation can be observed </a:t>
            </a:r>
            <a:r>
              <a:rPr lang="en-US" altLang="en-US" dirty="0" smtClean="0"/>
              <a:t>in </a:t>
            </a:r>
            <a:r>
              <a:rPr lang="en-US" altLang="en-US" dirty="0" smtClean="0"/>
              <a:t>two situations:</a:t>
            </a:r>
          </a:p>
          <a:p>
            <a:pPr lvl="1"/>
            <a:r>
              <a:rPr lang="en-US" altLang="en-US" dirty="0" smtClean="0"/>
              <a:t>If a and b are events </a:t>
            </a:r>
            <a:r>
              <a:rPr lang="en-US" altLang="en-US" b="1" dirty="0" smtClean="0">
                <a:solidFill>
                  <a:srgbClr val="FF0000"/>
                </a:solidFill>
              </a:rPr>
              <a:t>in the same process</a:t>
            </a:r>
            <a:r>
              <a:rPr lang="en-US" altLang="en-US" dirty="0" smtClean="0"/>
              <a:t>, and a occurs before b, then a → </a:t>
            </a:r>
            <a:r>
              <a:rPr lang="en-US" altLang="en-US" dirty="0" smtClean="0"/>
              <a:t>b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If a is the </a:t>
            </a:r>
            <a:r>
              <a:rPr lang="en-US" altLang="en-US" dirty="0" smtClean="0"/>
              <a:t>action of </a:t>
            </a:r>
            <a:r>
              <a:rPr lang="en-US" altLang="en-US" b="1" dirty="0" smtClean="0">
                <a:solidFill>
                  <a:srgbClr val="FF0000"/>
                </a:solidFill>
              </a:rPr>
              <a:t>sending a message</a:t>
            </a:r>
            <a:r>
              <a:rPr lang="en-US" altLang="en-US" dirty="0" smtClean="0"/>
              <a:t>, </a:t>
            </a:r>
            <a:r>
              <a:rPr lang="en-US" altLang="en-US" dirty="0" smtClean="0"/>
              <a:t>and b is the event </a:t>
            </a:r>
            <a:r>
              <a:rPr lang="en-US" altLang="en-US" dirty="0" smtClean="0"/>
              <a:t>of </a:t>
            </a:r>
            <a:r>
              <a:rPr lang="en-US" altLang="en-US" b="1" dirty="0" smtClean="0">
                <a:solidFill>
                  <a:srgbClr val="FF0000"/>
                </a:solidFill>
              </a:rPr>
              <a:t>receiving that message</a:t>
            </a:r>
            <a:r>
              <a:rPr lang="en-US" altLang="en-US" dirty="0" smtClean="0"/>
              <a:t>, </a:t>
            </a:r>
            <a:r>
              <a:rPr lang="en-US" altLang="en-US" dirty="0" smtClean="0"/>
              <a:t>then a → b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19562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“Happens Before” Relation</a:t>
            </a:r>
            <a:endParaRPr lang="en-US" altLang="en-US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smtClean="0">
                <a:solidFill>
                  <a:srgbClr val="0000FF"/>
                </a:solidFill>
              </a:rPr>
              <a:t>The “happens before” relation  is transitive</a:t>
            </a:r>
          </a:p>
          <a:p>
            <a:pPr lvl="1"/>
            <a:r>
              <a:rPr lang="en-US" altLang="en-US" dirty="0" smtClean="0"/>
              <a:t>a → b and b → c then a → c </a:t>
            </a:r>
            <a:endParaRPr lang="en-US" altLang="en-US" dirty="0" smtClean="0"/>
          </a:p>
          <a:p>
            <a:pPr lvl="1"/>
            <a:endParaRPr lang="en-US" altLang="en-US" dirty="0" smtClean="0"/>
          </a:p>
          <a:p>
            <a:r>
              <a:rPr lang="en-US" altLang="en-US" dirty="0" smtClean="0"/>
              <a:t>If two events e1 and e2 happen in different processes that do not exchange messages, then </a:t>
            </a:r>
          </a:p>
          <a:p>
            <a:pPr lvl="1"/>
            <a:r>
              <a:rPr lang="en-US" altLang="en-US" dirty="0" smtClean="0"/>
              <a:t>e1 → e2 is not </a:t>
            </a:r>
            <a:r>
              <a:rPr lang="en-US" altLang="en-US" dirty="0" smtClean="0"/>
              <a:t>true</a:t>
            </a:r>
            <a:endParaRPr lang="en-US" altLang="en-US" dirty="0" smtClean="0"/>
          </a:p>
          <a:p>
            <a:pPr lvl="1"/>
            <a:r>
              <a:rPr lang="en-US" altLang="en-US" dirty="0" smtClean="0">
                <a:solidFill>
                  <a:srgbClr val="FF0000"/>
                </a:solidFill>
              </a:rPr>
              <a:t>e1 </a:t>
            </a:r>
            <a:r>
              <a:rPr lang="en-US" altLang="en-US" dirty="0" smtClean="0">
                <a:solidFill>
                  <a:srgbClr val="FF0000"/>
                </a:solidFill>
              </a:rPr>
              <a:t>and e2 are </a:t>
            </a:r>
            <a:r>
              <a:rPr lang="en-US" altLang="en-US" dirty="0" smtClean="0">
                <a:solidFill>
                  <a:srgbClr val="FF0000"/>
                </a:solidFill>
              </a:rPr>
              <a:t>concurrent</a:t>
            </a:r>
            <a:endParaRPr lang="en-US" altLang="en-US" dirty="0" smtClean="0">
              <a:solidFill>
                <a:srgbClr val="FF0000"/>
              </a:solidFill>
            </a:endParaRPr>
          </a:p>
          <a:p>
            <a:pPr lvl="1"/>
            <a:r>
              <a:rPr lang="en-US" altLang="en-US" dirty="0" smtClean="0"/>
              <a:t>No information about the </a:t>
            </a:r>
            <a:r>
              <a:rPr lang="en-US" altLang="en-US" dirty="0" smtClean="0"/>
              <a:t>order </a:t>
            </a:r>
            <a:r>
              <a:rPr lang="en-US" altLang="en-US" dirty="0" smtClean="0"/>
              <a:t>of these events</a:t>
            </a:r>
            <a:endParaRPr lang="en-US" altLang="en-US" dirty="0" smtClean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344619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Concurrent Events</a:t>
            </a:r>
            <a:endParaRPr lang="en-US" altLang="en-US" dirty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38200" y="1219200"/>
            <a:ext cx="8116888" cy="4953000"/>
          </a:xfrm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AU" altLang="en-US" sz="2400" dirty="0"/>
              <a:t>I</a:t>
            </a:r>
            <a:r>
              <a:rPr lang="en-AU" altLang="en-US" sz="2400" dirty="0" smtClean="0"/>
              <a:t>f </a:t>
            </a:r>
            <a:r>
              <a:rPr lang="en-AU" altLang="en-US" sz="2400" dirty="0"/>
              <a:t>two events happen without any message, then we can't say anything about their relative occurrence in time.</a:t>
            </a:r>
          </a:p>
          <a:p>
            <a:pPr>
              <a:spcBef>
                <a:spcPct val="20000"/>
              </a:spcBef>
            </a:pPr>
            <a:r>
              <a:rPr lang="en-AU" altLang="en-US" sz="2400" dirty="0" smtClean="0"/>
              <a:t>We can say that a </a:t>
            </a:r>
            <a:r>
              <a:rPr lang="en-US" altLang="en-US" sz="2400" dirty="0"/>
              <a:t>→</a:t>
            </a:r>
            <a:r>
              <a:rPr lang="en-AU" altLang="en-US" sz="2400" dirty="0" smtClean="0"/>
              <a:t> </a:t>
            </a:r>
            <a:r>
              <a:rPr lang="en-AU" altLang="en-US" sz="2400" dirty="0"/>
              <a:t>b </a:t>
            </a:r>
            <a:r>
              <a:rPr lang="en-US" altLang="en-US" sz="2400" dirty="0"/>
              <a:t>→</a:t>
            </a:r>
            <a:r>
              <a:rPr lang="en-AU" altLang="en-US" sz="2400" dirty="0" smtClean="0"/>
              <a:t> </a:t>
            </a:r>
            <a:r>
              <a:rPr lang="en-AU" altLang="en-US" sz="2400" dirty="0"/>
              <a:t>c </a:t>
            </a:r>
            <a:r>
              <a:rPr lang="en-US" altLang="en-US" sz="2400" dirty="0"/>
              <a:t>→</a:t>
            </a:r>
            <a:r>
              <a:rPr lang="en-AU" altLang="en-US" sz="2400" dirty="0" smtClean="0">
                <a:latin typeface="Symbol" pitchFamily="18" charset="2"/>
              </a:rPr>
              <a:t> </a:t>
            </a:r>
            <a:r>
              <a:rPr lang="en-AU" altLang="en-US" sz="2400" dirty="0"/>
              <a:t>d </a:t>
            </a:r>
            <a:r>
              <a:rPr lang="en-US" altLang="en-US" sz="2400" dirty="0"/>
              <a:t>→</a:t>
            </a:r>
            <a:r>
              <a:rPr lang="en-AU" altLang="en-US" sz="2400" dirty="0" smtClean="0"/>
              <a:t> </a:t>
            </a:r>
            <a:r>
              <a:rPr lang="en-AU" altLang="en-US" sz="2400" dirty="0"/>
              <a:t>f, but we can say little about e other than e </a:t>
            </a:r>
            <a:r>
              <a:rPr lang="en-US" altLang="en-US" sz="2400" dirty="0"/>
              <a:t>→</a:t>
            </a:r>
            <a:r>
              <a:rPr lang="en-AU" altLang="en-US" sz="2400" dirty="0" smtClean="0"/>
              <a:t> </a:t>
            </a:r>
            <a:r>
              <a:rPr lang="en-AU" altLang="en-US" sz="2400" dirty="0"/>
              <a:t>f. </a:t>
            </a:r>
            <a:endParaRPr lang="en-US" altLang="en-US" sz="2000" dirty="0"/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1951037" y="3854450"/>
            <a:ext cx="63547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951037" y="4827587"/>
            <a:ext cx="63547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1951037" y="5895975"/>
            <a:ext cx="6354763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1397000" y="3549650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P</a:t>
            </a:r>
            <a:r>
              <a:rPr lang="en-US" altLang="zh-CN" b="1" baseline="-25000">
                <a:ea typeface="SimSun" pitchFamily="2" charset="-122"/>
              </a:rPr>
              <a:t>1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1397000" y="4583112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P</a:t>
            </a:r>
            <a:r>
              <a:rPr lang="en-US" altLang="zh-CN" b="1" baseline="-25000">
                <a:ea typeface="SimSun" pitchFamily="2" charset="-122"/>
              </a:rPr>
              <a:t>2</a:t>
            </a: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397000" y="5627687"/>
            <a:ext cx="4714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ea typeface="SimSun" pitchFamily="2" charset="-122"/>
              </a:rPr>
              <a:t>P</a:t>
            </a:r>
            <a:r>
              <a:rPr lang="en-US" altLang="zh-CN" b="1" baseline="-25000">
                <a:ea typeface="SimSun" pitchFamily="2" charset="-122"/>
              </a:rPr>
              <a:t>3</a:t>
            </a:r>
          </a:p>
        </p:txBody>
      </p:sp>
      <p:sp>
        <p:nvSpPr>
          <p:cNvPr id="10" name="Oval 12"/>
          <p:cNvSpPr>
            <a:spLocks noChangeArrowheads="1"/>
          </p:cNvSpPr>
          <p:nvPr/>
        </p:nvSpPr>
        <p:spPr bwMode="auto">
          <a:xfrm>
            <a:off x="2568575" y="3687762"/>
            <a:ext cx="296862" cy="309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1" name="Oval 13"/>
          <p:cNvSpPr>
            <a:spLocks noChangeArrowheads="1"/>
          </p:cNvSpPr>
          <p:nvPr/>
        </p:nvSpPr>
        <p:spPr bwMode="auto">
          <a:xfrm>
            <a:off x="3994150" y="3698875"/>
            <a:ext cx="296862" cy="3095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3151187" y="5765800"/>
            <a:ext cx="296863" cy="309562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" name="Oval 15"/>
          <p:cNvSpPr>
            <a:spLocks noChangeArrowheads="1"/>
          </p:cNvSpPr>
          <p:nvPr/>
        </p:nvSpPr>
        <p:spPr bwMode="auto">
          <a:xfrm>
            <a:off x="5181600" y="4637087"/>
            <a:ext cx="296862" cy="309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" name="Oval 16"/>
          <p:cNvSpPr>
            <a:spLocks noChangeArrowheads="1"/>
          </p:cNvSpPr>
          <p:nvPr/>
        </p:nvSpPr>
        <p:spPr bwMode="auto">
          <a:xfrm>
            <a:off x="7391400" y="5741987"/>
            <a:ext cx="296862" cy="309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" name="Line 17"/>
          <p:cNvSpPr>
            <a:spLocks noChangeShapeType="1"/>
          </p:cNvSpPr>
          <p:nvPr/>
        </p:nvSpPr>
        <p:spPr bwMode="auto">
          <a:xfrm>
            <a:off x="4291012" y="3997325"/>
            <a:ext cx="927100" cy="6651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18"/>
          <p:cNvSpPr>
            <a:spLocks noChangeShapeType="1"/>
          </p:cNvSpPr>
          <p:nvPr/>
        </p:nvSpPr>
        <p:spPr bwMode="auto">
          <a:xfrm>
            <a:off x="6688137" y="4983162"/>
            <a:ext cx="701675" cy="79692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2566987" y="3289300"/>
            <a:ext cx="336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a</a:t>
            </a:r>
          </a:p>
        </p:txBody>
      </p:sp>
      <p:sp>
        <p:nvSpPr>
          <p:cNvPr id="18" name="Text Box 20"/>
          <p:cNvSpPr txBox="1">
            <a:spLocks noChangeArrowheads="1"/>
          </p:cNvSpPr>
          <p:nvPr/>
        </p:nvSpPr>
        <p:spPr bwMode="auto">
          <a:xfrm>
            <a:off x="3949700" y="3276600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b</a:t>
            </a:r>
          </a:p>
        </p:txBody>
      </p:sp>
      <p:sp>
        <p:nvSpPr>
          <p:cNvPr id="19" name="Text Box 21"/>
          <p:cNvSpPr txBox="1">
            <a:spLocks noChangeArrowheads="1"/>
          </p:cNvSpPr>
          <p:nvPr/>
        </p:nvSpPr>
        <p:spPr bwMode="auto">
          <a:xfrm>
            <a:off x="5297487" y="423862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c</a:t>
            </a:r>
          </a:p>
        </p:txBody>
      </p:sp>
      <p:sp>
        <p:nvSpPr>
          <p:cNvPr id="20" name="Text Box 22"/>
          <p:cNvSpPr txBox="1">
            <a:spLocks noChangeArrowheads="1"/>
          </p:cNvSpPr>
          <p:nvPr/>
        </p:nvSpPr>
        <p:spPr bwMode="auto">
          <a:xfrm>
            <a:off x="7545387" y="5319712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f</a:t>
            </a:r>
          </a:p>
        </p:txBody>
      </p:sp>
      <p:sp>
        <p:nvSpPr>
          <p:cNvPr id="21" name="Oval 23"/>
          <p:cNvSpPr>
            <a:spLocks noChangeArrowheads="1"/>
          </p:cNvSpPr>
          <p:nvPr/>
        </p:nvSpPr>
        <p:spPr bwMode="auto">
          <a:xfrm>
            <a:off x="6381750" y="4672012"/>
            <a:ext cx="296862" cy="30956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6562725" y="4333875"/>
            <a:ext cx="354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d</a:t>
            </a:r>
          </a:p>
        </p:txBody>
      </p:sp>
      <p:sp>
        <p:nvSpPr>
          <p:cNvPr id="23" name="Text Box 25"/>
          <p:cNvSpPr txBox="1">
            <a:spLocks noChangeArrowheads="1"/>
          </p:cNvSpPr>
          <p:nvPr/>
        </p:nvSpPr>
        <p:spPr bwMode="auto">
          <a:xfrm>
            <a:off x="3373437" y="5426075"/>
            <a:ext cx="3190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e</a:t>
            </a:r>
          </a:p>
        </p:txBody>
      </p:sp>
      <p:sp>
        <p:nvSpPr>
          <p:cNvPr id="24" name="Text Box 26"/>
          <p:cNvSpPr txBox="1">
            <a:spLocks noChangeArrowheads="1"/>
          </p:cNvSpPr>
          <p:nvPr/>
        </p:nvSpPr>
        <p:spPr bwMode="auto">
          <a:xfrm>
            <a:off x="4557712" y="3906837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m</a:t>
            </a:r>
            <a:r>
              <a:rPr lang="en-US" altLang="zh-CN" b="1" baseline="-25000">
                <a:solidFill>
                  <a:srgbClr val="FF0000"/>
                </a:solidFill>
                <a:ea typeface="SimSun" pitchFamily="2" charset="-122"/>
              </a:rPr>
              <a:t>1</a:t>
            </a:r>
          </a:p>
        </p:txBody>
      </p:sp>
      <p:sp>
        <p:nvSpPr>
          <p:cNvPr id="25" name="Text Box 27"/>
          <p:cNvSpPr txBox="1">
            <a:spLocks noChangeArrowheads="1"/>
          </p:cNvSpPr>
          <p:nvPr/>
        </p:nvSpPr>
        <p:spPr bwMode="auto">
          <a:xfrm>
            <a:off x="6945312" y="4962525"/>
            <a:ext cx="539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zh-CN" b="1">
                <a:solidFill>
                  <a:srgbClr val="FF0000"/>
                </a:solidFill>
                <a:ea typeface="SimSun" pitchFamily="2" charset="-122"/>
              </a:rPr>
              <a:t>m</a:t>
            </a:r>
            <a:r>
              <a:rPr lang="en-US" altLang="zh-CN" b="1" baseline="-25000">
                <a:solidFill>
                  <a:srgbClr val="FF0000"/>
                </a:solidFill>
                <a:ea typeface="SimSun" pitchFamily="2" charset="-122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35310277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>
                <a:ea typeface="SimSun" pitchFamily="2" charset="-122"/>
              </a:rPr>
              <a:t>Lamport Logical Clocks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3213" y="1462088"/>
            <a:ext cx="8537575" cy="5091112"/>
          </a:xfrm>
        </p:spPr>
        <p:txBody>
          <a:bodyPr/>
          <a:lstStyle/>
          <a:p>
            <a:pPr algn="l"/>
            <a:r>
              <a:rPr lang="en-US" altLang="zh-CN" dirty="0" smtClean="0">
                <a:ea typeface="SimSun" pitchFamily="2" charset="-122"/>
              </a:rPr>
              <a:t>Measuring “time”</a:t>
            </a:r>
          </a:p>
          <a:p>
            <a:pPr lvl="1"/>
            <a:r>
              <a:rPr lang="en-US" altLang="zh-CN" dirty="0">
                <a:ea typeface="SimSun" pitchFamily="2" charset="-122"/>
              </a:rPr>
              <a:t>E</a:t>
            </a:r>
            <a:r>
              <a:rPr lang="en-US" altLang="zh-CN" dirty="0" smtClean="0">
                <a:ea typeface="SimSun" pitchFamily="2" charset="-122"/>
              </a:rPr>
              <a:t>ach </a:t>
            </a:r>
            <a:r>
              <a:rPr lang="en-US" altLang="zh-CN" dirty="0" smtClean="0">
                <a:ea typeface="SimSun" pitchFamily="2" charset="-122"/>
              </a:rPr>
              <a:t>event is assigned a time value</a:t>
            </a:r>
          </a:p>
          <a:p>
            <a:pPr lvl="2"/>
            <a:r>
              <a:rPr lang="en-US" altLang="zh-CN" dirty="0" err="1" smtClean="0">
                <a:solidFill>
                  <a:srgbClr val="0000FF"/>
                </a:solidFill>
                <a:ea typeface="SimSun" pitchFamily="2" charset="-122"/>
              </a:rPr>
              <a:t>e</a:t>
            </a:r>
            <a:r>
              <a:rPr lang="en-US" altLang="zh-CN" baseline="-25000" dirty="0" err="1" smtClean="0">
                <a:solidFill>
                  <a:srgbClr val="0000FF"/>
                </a:solidFill>
                <a:ea typeface="SimSun" pitchFamily="2" charset="-122"/>
              </a:rPr>
              <a:t>i</a:t>
            </a:r>
            <a:r>
              <a:rPr lang="en-US" altLang="zh-CN" dirty="0" smtClean="0">
                <a:solidFill>
                  <a:srgbClr val="0000FF"/>
                </a:solidFill>
                <a:ea typeface="SimSun" pitchFamily="2" charset="-122"/>
              </a:rPr>
              <a:t> </a:t>
            </a:r>
            <a:r>
              <a:rPr lang="en-US" altLang="en-US" dirty="0">
                <a:solidFill>
                  <a:srgbClr val="0000FF"/>
                </a:solidFill>
              </a:rPr>
              <a:t>→</a:t>
            </a:r>
            <a:r>
              <a:rPr lang="en-US" altLang="zh-CN" dirty="0" smtClean="0">
                <a:solidFill>
                  <a:srgbClr val="0000FF"/>
                </a:solidFill>
                <a:ea typeface="SimSun" pitchFamily="2" charset="-122"/>
                <a:sym typeface="Symbol" pitchFamily="18" charset="2"/>
              </a:rPr>
              <a:t> </a:t>
            </a:r>
            <a:r>
              <a:rPr lang="en-US" altLang="zh-CN" dirty="0" err="1" smtClean="0">
                <a:solidFill>
                  <a:srgbClr val="0000FF"/>
                </a:solidFill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baseline="-25000" dirty="0" err="1" smtClean="0">
                <a:solidFill>
                  <a:srgbClr val="0000FF"/>
                </a:solidFill>
                <a:ea typeface="SimSun" pitchFamily="2" charset="-122"/>
                <a:sym typeface="Symbol" pitchFamily="18" charset="2"/>
              </a:rPr>
              <a:t>j</a:t>
            </a:r>
            <a:r>
              <a:rPr lang="en-US" altLang="zh-CN" dirty="0" smtClean="0">
                <a:solidFill>
                  <a:srgbClr val="0000FF"/>
                </a:solidFill>
                <a:ea typeface="SimSun" pitchFamily="2" charset="-122"/>
                <a:sym typeface="Symbol" pitchFamily="18" charset="2"/>
              </a:rPr>
              <a:t>  LC(</a:t>
            </a:r>
            <a:r>
              <a:rPr lang="en-US" altLang="zh-CN" dirty="0" err="1" smtClean="0">
                <a:solidFill>
                  <a:srgbClr val="0000FF"/>
                </a:solidFill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baseline="-25000" dirty="0" err="1" smtClean="0">
                <a:solidFill>
                  <a:srgbClr val="0000FF"/>
                </a:solidFill>
                <a:ea typeface="SimSun" pitchFamily="2" charset="-122"/>
                <a:sym typeface="Symbol" pitchFamily="18" charset="2"/>
              </a:rPr>
              <a:t>i</a:t>
            </a:r>
            <a:r>
              <a:rPr lang="en-US" altLang="zh-CN" dirty="0" smtClean="0">
                <a:solidFill>
                  <a:srgbClr val="0000FF"/>
                </a:solidFill>
                <a:ea typeface="SimSun" pitchFamily="2" charset="-122"/>
                <a:sym typeface="Symbol" pitchFamily="18" charset="2"/>
              </a:rPr>
              <a:t>) &lt; LC(</a:t>
            </a:r>
            <a:r>
              <a:rPr lang="en-US" altLang="zh-CN" dirty="0" err="1" smtClean="0">
                <a:solidFill>
                  <a:srgbClr val="0000FF"/>
                </a:solidFill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baseline="-25000" dirty="0" err="1" smtClean="0">
                <a:solidFill>
                  <a:srgbClr val="0000FF"/>
                </a:solidFill>
                <a:ea typeface="SimSun" pitchFamily="2" charset="-122"/>
                <a:sym typeface="Symbol" pitchFamily="18" charset="2"/>
              </a:rPr>
              <a:t>j</a:t>
            </a:r>
            <a:r>
              <a:rPr lang="en-US" altLang="zh-CN" dirty="0" smtClean="0">
                <a:solidFill>
                  <a:srgbClr val="0000FF"/>
                </a:solidFill>
                <a:ea typeface="SimSun" pitchFamily="2" charset="-122"/>
                <a:sym typeface="Symbol" pitchFamily="18" charset="2"/>
              </a:rPr>
              <a:t>)</a:t>
            </a:r>
            <a:endParaRPr lang="en-US" altLang="zh-CN" dirty="0" smtClean="0">
              <a:solidFill>
                <a:srgbClr val="0000FF"/>
              </a:solidFill>
              <a:ea typeface="SimSun" pitchFamily="2" charset="-122"/>
            </a:endParaRPr>
          </a:p>
          <a:p>
            <a:pPr lvl="1"/>
            <a:r>
              <a:rPr lang="en-US" altLang="zh-CN" dirty="0" err="1" smtClean="0">
                <a:solidFill>
                  <a:srgbClr val="FF0000"/>
                </a:solidFill>
                <a:ea typeface="SimSun" pitchFamily="2" charset="-122"/>
              </a:rPr>
              <a:t>LC</a:t>
            </a:r>
            <a:r>
              <a:rPr lang="en-US" altLang="zh-CN" baseline="-25000" dirty="0" err="1" smtClean="0">
                <a:solidFill>
                  <a:srgbClr val="FF0000"/>
                </a:solidFill>
                <a:ea typeface="SimSun" pitchFamily="2" charset="-122"/>
              </a:rPr>
              <a:t>i</a:t>
            </a:r>
            <a:r>
              <a:rPr lang="en-US" altLang="zh-CN" dirty="0" smtClean="0">
                <a:solidFill>
                  <a:srgbClr val="FF0000"/>
                </a:solidFill>
                <a:ea typeface="SimSun" pitchFamily="2" charset="-122"/>
              </a:rPr>
              <a:t> is a local clock and contains increasing values</a:t>
            </a:r>
          </a:p>
          <a:p>
            <a:pPr lvl="2"/>
            <a:r>
              <a:rPr lang="en-US" altLang="zh-CN" dirty="0">
                <a:ea typeface="SimSun" pitchFamily="2" charset="-122"/>
              </a:rPr>
              <a:t>E</a:t>
            </a:r>
            <a:r>
              <a:rPr lang="en-US" altLang="zh-CN" dirty="0" smtClean="0">
                <a:ea typeface="SimSun" pitchFamily="2" charset="-122"/>
              </a:rPr>
              <a:t>ach </a:t>
            </a:r>
            <a:r>
              <a:rPr lang="en-US" altLang="zh-CN" dirty="0" smtClean="0">
                <a:ea typeface="SimSun" pitchFamily="2" charset="-122"/>
              </a:rPr>
              <a:t>process has its own LC</a:t>
            </a:r>
            <a:endParaRPr lang="en-US" altLang="zh-CN" baseline="-25000" dirty="0" smtClean="0">
              <a:ea typeface="SimSun" pitchFamily="2" charset="-122"/>
            </a:endParaRPr>
          </a:p>
          <a:p>
            <a:pPr lvl="2"/>
            <a:r>
              <a:rPr lang="en-US" altLang="zh-CN" dirty="0" smtClean="0">
                <a:ea typeface="SimSun" pitchFamily="2" charset="-122"/>
              </a:rPr>
              <a:t>Increment </a:t>
            </a:r>
            <a:r>
              <a:rPr lang="en-US" altLang="zh-CN" dirty="0" smtClean="0">
                <a:ea typeface="SimSun" pitchFamily="2" charset="-122"/>
              </a:rPr>
              <a:t>LC </a:t>
            </a:r>
            <a:r>
              <a:rPr lang="en-US" altLang="zh-CN" dirty="0" smtClean="0">
                <a:ea typeface="SimSun" pitchFamily="2" charset="-122"/>
              </a:rPr>
              <a:t>on each event occurrence</a:t>
            </a:r>
          </a:p>
          <a:p>
            <a:pPr lvl="1"/>
            <a:r>
              <a:rPr lang="en-US" altLang="zh-CN" dirty="0">
                <a:ea typeface="SimSun" pitchFamily="2" charset="-122"/>
                <a:sym typeface="Symbol" pitchFamily="18" charset="2"/>
              </a:rPr>
              <a:t>W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ithin same process </a:t>
            </a:r>
            <a:r>
              <a:rPr lang="en-US" altLang="zh-CN" dirty="0" err="1" smtClean="0">
                <a:ea typeface="SimSun" pitchFamily="2" charset="-122"/>
                <a:sym typeface="Symbol" pitchFamily="18" charset="2"/>
              </a:rPr>
              <a:t>i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, if </a:t>
            </a:r>
            <a:r>
              <a:rPr lang="en-US" altLang="zh-CN" dirty="0" err="1" smtClean="0"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baseline="-25000" dirty="0" err="1" smtClean="0">
                <a:ea typeface="SimSun" pitchFamily="2" charset="-122"/>
                <a:sym typeface="Symbol" pitchFamily="18" charset="2"/>
              </a:rPr>
              <a:t>j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 occurs before </a:t>
            </a:r>
            <a:r>
              <a:rPr lang="en-US" altLang="zh-CN" dirty="0" err="1" smtClean="0"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baseline="-25000" dirty="0" err="1" smtClean="0">
                <a:ea typeface="SimSun" pitchFamily="2" charset="-122"/>
                <a:sym typeface="Symbol" pitchFamily="18" charset="2"/>
              </a:rPr>
              <a:t>k</a:t>
            </a:r>
            <a:endParaRPr lang="en-US" altLang="zh-CN" baseline="-25000" dirty="0" smtClean="0">
              <a:ea typeface="SimSun" pitchFamily="2" charset="-122"/>
              <a:sym typeface="Symbol" pitchFamily="18" charset="2"/>
            </a:endParaRPr>
          </a:p>
          <a:p>
            <a:pPr lvl="2"/>
            <a:r>
              <a:rPr lang="en-US" altLang="zh-CN" dirty="0" err="1" smtClean="0">
                <a:ea typeface="SimSun" pitchFamily="2" charset="-122"/>
                <a:sym typeface="Symbol" pitchFamily="18" charset="2"/>
              </a:rPr>
              <a:t>LC</a:t>
            </a:r>
            <a:r>
              <a:rPr lang="en-US" altLang="zh-CN" baseline="-25000" dirty="0" err="1" smtClean="0">
                <a:ea typeface="SimSun" pitchFamily="2" charset="-122"/>
                <a:sym typeface="Symbol" pitchFamily="18" charset="2"/>
              </a:rPr>
              <a:t>i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(</a:t>
            </a:r>
            <a:r>
              <a:rPr lang="en-US" altLang="zh-CN" dirty="0" err="1" smtClean="0"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baseline="-25000" dirty="0" err="1" smtClean="0">
                <a:ea typeface="SimSun" pitchFamily="2" charset="-122"/>
                <a:sym typeface="Symbol" pitchFamily="18" charset="2"/>
              </a:rPr>
              <a:t>j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) &lt; </a:t>
            </a:r>
            <a:r>
              <a:rPr lang="en-US" altLang="zh-CN" dirty="0" err="1" smtClean="0">
                <a:ea typeface="SimSun" pitchFamily="2" charset="-122"/>
                <a:sym typeface="Symbol" pitchFamily="18" charset="2"/>
              </a:rPr>
              <a:t>LC</a:t>
            </a:r>
            <a:r>
              <a:rPr lang="en-US" altLang="zh-CN" baseline="-25000" dirty="0" err="1" smtClean="0">
                <a:ea typeface="SimSun" pitchFamily="2" charset="-122"/>
                <a:sym typeface="Symbol" pitchFamily="18" charset="2"/>
              </a:rPr>
              <a:t>i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(</a:t>
            </a:r>
            <a:r>
              <a:rPr lang="en-US" altLang="zh-CN" dirty="0" err="1" smtClean="0"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baseline="-25000" dirty="0" err="1" smtClean="0">
                <a:ea typeface="SimSun" pitchFamily="2" charset="-122"/>
                <a:sym typeface="Symbol" pitchFamily="18" charset="2"/>
              </a:rPr>
              <a:t>k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)</a:t>
            </a:r>
          </a:p>
          <a:p>
            <a:pPr lvl="1"/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If </a:t>
            </a:r>
            <a:r>
              <a:rPr lang="en-US" altLang="zh-CN" dirty="0" err="1" smtClean="0"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baseline="-25000" dirty="0" err="1" smtClean="0">
                <a:ea typeface="SimSun" pitchFamily="2" charset="-122"/>
                <a:sym typeface="Symbol" pitchFamily="18" charset="2"/>
              </a:rPr>
              <a:t>s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 is a send event and </a:t>
            </a:r>
            <a:r>
              <a:rPr lang="en-US" altLang="zh-CN" dirty="0" err="1" smtClean="0"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baseline="-25000" dirty="0" err="1" smtClean="0">
                <a:ea typeface="SimSun" pitchFamily="2" charset="-122"/>
                <a:sym typeface="Symbol" pitchFamily="18" charset="2"/>
              </a:rPr>
              <a:t>r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 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a receive event, 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then </a:t>
            </a:r>
          </a:p>
          <a:p>
            <a:pPr lvl="2"/>
            <a:r>
              <a:rPr lang="en-US" altLang="zh-CN" dirty="0" err="1" smtClean="0">
                <a:ea typeface="SimSun" pitchFamily="2" charset="-122"/>
                <a:sym typeface="Symbol" pitchFamily="18" charset="2"/>
              </a:rPr>
              <a:t>LC</a:t>
            </a:r>
            <a:r>
              <a:rPr lang="en-US" altLang="zh-CN" baseline="-25000" dirty="0" err="1" smtClean="0">
                <a:ea typeface="SimSun" pitchFamily="2" charset="-122"/>
                <a:sym typeface="Symbol" pitchFamily="18" charset="2"/>
              </a:rPr>
              <a:t>i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(</a:t>
            </a:r>
            <a:r>
              <a:rPr lang="en-US" altLang="zh-CN" dirty="0" err="1" smtClean="0"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baseline="-25000" dirty="0" err="1" smtClean="0">
                <a:ea typeface="SimSun" pitchFamily="2" charset="-122"/>
                <a:sym typeface="Symbol" pitchFamily="18" charset="2"/>
              </a:rPr>
              <a:t>s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) &lt; </a:t>
            </a:r>
            <a:r>
              <a:rPr lang="en-US" altLang="zh-CN" dirty="0" err="1" smtClean="0">
                <a:ea typeface="SimSun" pitchFamily="2" charset="-122"/>
                <a:sym typeface="Symbol" pitchFamily="18" charset="2"/>
              </a:rPr>
              <a:t>LC</a:t>
            </a:r>
            <a:r>
              <a:rPr lang="en-US" altLang="zh-CN" baseline="-25000" dirty="0" err="1" smtClean="0">
                <a:ea typeface="SimSun" pitchFamily="2" charset="-122"/>
                <a:sym typeface="Symbol" pitchFamily="18" charset="2"/>
              </a:rPr>
              <a:t>j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(</a:t>
            </a:r>
            <a:r>
              <a:rPr lang="en-US" altLang="zh-CN" dirty="0" err="1" smtClean="0">
                <a:ea typeface="SimSun" pitchFamily="2" charset="-122"/>
                <a:sym typeface="Symbol" pitchFamily="18" charset="2"/>
              </a:rPr>
              <a:t>e</a:t>
            </a:r>
            <a:r>
              <a:rPr lang="en-US" altLang="zh-CN" baseline="-25000" dirty="0" err="1" smtClean="0">
                <a:ea typeface="SimSun" pitchFamily="2" charset="-122"/>
                <a:sym typeface="Symbol" pitchFamily="18" charset="2"/>
              </a:rPr>
              <a:t>r</a:t>
            </a:r>
            <a:r>
              <a:rPr lang="en-US" altLang="zh-CN" dirty="0" smtClean="0">
                <a:ea typeface="SimSun" pitchFamily="2" charset="-122"/>
                <a:sym typeface="Symbol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485161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329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29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29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297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297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29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29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 smtClean="0"/>
              <a:t>Lamport’s</a:t>
            </a:r>
            <a:r>
              <a:rPr lang="en-US" altLang="en-US" dirty="0" smtClean="0"/>
              <a:t> Logical Clocks</a:t>
            </a:r>
            <a:endParaRPr lang="en-US" altLang="en-US" dirty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dirty="0" smtClean="0"/>
              <a:t>Three processes, each with its own clock. </a:t>
            </a:r>
          </a:p>
          <a:p>
            <a:pPr lvl="1"/>
            <a:r>
              <a:rPr lang="en-US" altLang="en-US" dirty="0" smtClean="0"/>
              <a:t>The clocks run at different rates.</a:t>
            </a:r>
          </a:p>
          <a:p>
            <a:r>
              <a:rPr lang="en-US" altLang="en-US" dirty="0" smtClean="0"/>
              <a:t>Message m</a:t>
            </a:r>
            <a:r>
              <a:rPr lang="en-US" altLang="en-US" baseline="-25000" dirty="0" smtClean="0"/>
              <a:t>3</a:t>
            </a:r>
            <a:r>
              <a:rPr lang="en-US" altLang="en-US" dirty="0" smtClean="0"/>
              <a:t> arrives before it was sent! </a:t>
            </a:r>
            <a:endParaRPr lang="en-US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600"/>
          <a:stretch>
            <a:fillRect/>
          </a:stretch>
        </p:blipFill>
        <p:spPr bwMode="auto">
          <a:xfrm>
            <a:off x="4900613" y="1905000"/>
            <a:ext cx="3862387" cy="4519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r="55600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371398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Logical Clocks – Readjusting</a:t>
            </a:r>
            <a:endParaRPr lang="en-US" altLang="en-US" dirty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 smtClean="0"/>
              <a:t>Lamport’s</a:t>
            </a:r>
            <a:r>
              <a:rPr lang="en-US" altLang="en-US" dirty="0" smtClean="0"/>
              <a:t> algorithm corrects the clocks.</a:t>
            </a:r>
            <a:endParaRPr lang="en-US" altLang="en-US" dirty="0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075"/>
          <a:stretch>
            <a:fillRect/>
          </a:stretch>
        </p:blipFill>
        <p:spPr bwMode="auto">
          <a:xfrm>
            <a:off x="2486025" y="2209800"/>
            <a:ext cx="3894137" cy="450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55075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06128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title"/>
          </p:nvPr>
        </p:nvSpPr>
        <p:spPr>
          <a:xfrm>
            <a:off x="1219200" y="76200"/>
            <a:ext cx="91440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mtClean="0"/>
              <a:t>Lamport’s Logical Clocks </a:t>
            </a:r>
            <a:endParaRPr lang="en-US" altLang="en-US" dirty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76288" y="1355725"/>
            <a:ext cx="8062912" cy="4968875"/>
          </a:xfrm>
          <a:ln/>
        </p:spPr>
        <p:txBody>
          <a:bodyPr>
            <a:normAutofit/>
          </a:bodyPr>
          <a:lstStyle/>
          <a:p>
            <a:pPr marL="458787" indent="-457200">
              <a:lnSpc>
                <a:spcPct val="90000"/>
              </a:lnSpc>
              <a:spcBef>
                <a:spcPts val="700"/>
              </a:spcBef>
              <a:buClr>
                <a:srgbClr val="6876E7"/>
              </a:buClr>
              <a:buSzPct val="85000"/>
              <a:buFont typeface="Wingdings" panose="05000000000000000000" pitchFamily="2" charset="2"/>
              <a:buChar char="§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600" dirty="0" smtClean="0"/>
              <a:t>To implement </a:t>
            </a:r>
            <a:r>
              <a:rPr lang="en-US" altLang="en-US" sz="2600" dirty="0" err="1" smtClean="0"/>
              <a:t>Lamport’s</a:t>
            </a:r>
            <a:r>
              <a:rPr lang="en-US" altLang="en-US" sz="2600" dirty="0" smtClean="0"/>
              <a:t> algorithm, each process, </a:t>
            </a:r>
            <a:r>
              <a:rPr lang="en-US" altLang="en-US" sz="2600" b="1" dirty="0" smtClean="0"/>
              <a:t>P</a:t>
            </a:r>
            <a:r>
              <a:rPr lang="en-US" altLang="en-US" sz="2600" b="1" i="1" baseline="-25000" dirty="0" smtClean="0"/>
              <a:t>i</a:t>
            </a:r>
            <a:r>
              <a:rPr lang="en-US" altLang="en-US" sz="2600" i="1" dirty="0" smtClean="0"/>
              <a:t>, </a:t>
            </a:r>
            <a:r>
              <a:rPr lang="en-US" altLang="en-US" sz="2600" dirty="0" smtClean="0"/>
              <a:t>maintains a local counter, </a:t>
            </a:r>
            <a:r>
              <a:rPr lang="en-US" altLang="en-US" sz="2600" b="1" dirty="0" smtClean="0"/>
              <a:t>C</a:t>
            </a:r>
            <a:r>
              <a:rPr lang="en-US" altLang="en-US" sz="2600" b="1" i="1" baseline="-25000" dirty="0" smtClean="0"/>
              <a:t>i</a:t>
            </a:r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>
                <a:srgbClr val="6876E7"/>
              </a:buClr>
              <a:buSzPct val="85000"/>
              <a:buFont typeface="Wingdings" panose="05000000000000000000" pitchFamily="2" charset="2"/>
              <a:buChar char="§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en-US" sz="2600" b="1" i="1" baseline="-25000" dirty="0" smtClean="0"/>
          </a:p>
          <a:p>
            <a:pPr marL="458787" indent="-457200">
              <a:lnSpc>
                <a:spcPct val="90000"/>
              </a:lnSpc>
              <a:spcBef>
                <a:spcPts val="700"/>
              </a:spcBef>
              <a:buClr>
                <a:srgbClr val="6876E7"/>
              </a:buClr>
              <a:buSzPct val="85000"/>
              <a:buFont typeface="Wingdings" panose="05000000000000000000" pitchFamily="2" charset="2"/>
              <a:buChar char="§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600" dirty="0" smtClean="0"/>
              <a:t>Updating counter </a:t>
            </a:r>
            <a:r>
              <a:rPr lang="en-US" altLang="en-US" sz="2600" b="1" dirty="0" smtClean="0"/>
              <a:t>C</a:t>
            </a:r>
            <a:r>
              <a:rPr lang="en-US" altLang="en-US" sz="2600" b="1" i="1" baseline="-25000" dirty="0" smtClean="0"/>
              <a:t>i</a:t>
            </a:r>
            <a:r>
              <a:rPr lang="en-US" altLang="en-US" sz="2600" dirty="0" smtClean="0"/>
              <a:t> for process </a:t>
            </a:r>
            <a:r>
              <a:rPr lang="en-US" altLang="en-US" sz="2600" b="1" dirty="0" smtClean="0"/>
              <a:t>P</a:t>
            </a:r>
            <a:r>
              <a:rPr lang="en-US" altLang="en-US" sz="2600" b="1" i="1" baseline="-25000" dirty="0" smtClean="0"/>
              <a:t>i</a:t>
            </a:r>
            <a:endParaRPr lang="en-US" altLang="en-US" sz="2800" dirty="0" smtClean="0"/>
          </a:p>
          <a:p>
            <a:pPr marL="609600" indent="-608013" algn="l">
              <a:lnSpc>
                <a:spcPct val="90000"/>
              </a:lnSpc>
              <a:spcBef>
                <a:spcPts val="700"/>
              </a:spcBef>
              <a:buClr>
                <a:srgbClr val="3333CC"/>
              </a:buClr>
              <a:buSzPct val="85000"/>
              <a:buFont typeface="Times New Roman" pitchFamily="18" charset="0"/>
              <a:buAutoNum type="arabicPeriod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 dirty="0" smtClean="0"/>
              <a:t>Before executing an event </a:t>
            </a:r>
            <a:r>
              <a:rPr lang="en-US" altLang="en-US" sz="2400" b="1" dirty="0" smtClean="0"/>
              <a:t>P</a:t>
            </a:r>
            <a:r>
              <a:rPr lang="en-US" altLang="en-US" sz="2400" b="1" i="1" baseline="-25000" dirty="0" smtClean="0"/>
              <a:t>i</a:t>
            </a:r>
            <a:r>
              <a:rPr lang="en-US" altLang="en-US" sz="2400" dirty="0" smtClean="0"/>
              <a:t> executes  </a:t>
            </a:r>
            <a:r>
              <a:rPr lang="en-US" altLang="en-US" sz="2400" b="1" dirty="0" smtClean="0"/>
              <a:t>C</a:t>
            </a:r>
            <a:r>
              <a:rPr lang="en-US" altLang="en-US" sz="2400" b="1" i="1" baseline="-25000" dirty="0" smtClean="0"/>
              <a:t>i</a:t>
            </a:r>
            <a:r>
              <a:rPr lang="en-US" altLang="en-US" sz="2400" b="1" dirty="0" smtClean="0"/>
              <a:t> </a:t>
            </a:r>
            <a:r>
              <a:rPr lang="en-US" altLang="en-US" sz="2400" b="1" dirty="0" smtClean="0"/>
              <a:t>= </a:t>
            </a:r>
            <a:r>
              <a:rPr lang="en-US" altLang="en-US" sz="2400" b="1" dirty="0" smtClean="0"/>
              <a:t>C</a:t>
            </a:r>
            <a:r>
              <a:rPr lang="en-US" altLang="en-US" sz="2400" b="1" i="1" baseline="-25000" dirty="0" smtClean="0"/>
              <a:t>i</a:t>
            </a:r>
            <a:r>
              <a:rPr lang="en-US" altLang="en-US" sz="2400" b="1" dirty="0" smtClean="0"/>
              <a:t> + 1</a:t>
            </a:r>
            <a:r>
              <a:rPr lang="en-US" altLang="en-US" sz="2400" dirty="0" smtClean="0"/>
              <a:t>.</a:t>
            </a:r>
          </a:p>
          <a:p>
            <a:pPr marL="609600" indent="-608013" algn="l">
              <a:lnSpc>
                <a:spcPct val="90000"/>
              </a:lnSpc>
              <a:spcBef>
                <a:spcPts val="700"/>
              </a:spcBef>
              <a:buClr>
                <a:srgbClr val="3333CC"/>
              </a:buClr>
              <a:buSzPct val="85000"/>
              <a:buFont typeface="Times New Roman" pitchFamily="18" charset="0"/>
              <a:buAutoNum type="arabicPeriod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 dirty="0" smtClean="0"/>
              <a:t>When process </a:t>
            </a:r>
            <a:r>
              <a:rPr lang="en-US" altLang="en-US" sz="2400" b="1" dirty="0" smtClean="0"/>
              <a:t>P</a:t>
            </a:r>
            <a:r>
              <a:rPr lang="en-US" altLang="en-US" sz="2400" b="1" i="1" baseline="-25000" dirty="0" smtClean="0"/>
              <a:t>i</a:t>
            </a:r>
            <a:r>
              <a:rPr lang="en-US" altLang="en-US" sz="2400" dirty="0" smtClean="0"/>
              <a:t> sends a message </a:t>
            </a:r>
            <a:r>
              <a:rPr lang="en-US" altLang="en-US" sz="2400" b="1" dirty="0" smtClean="0"/>
              <a:t>m</a:t>
            </a:r>
            <a:r>
              <a:rPr lang="en-US" altLang="en-US" sz="2400" dirty="0" smtClean="0"/>
              <a:t> to </a:t>
            </a:r>
            <a:r>
              <a:rPr lang="en-US" altLang="en-US" sz="2400" b="1" dirty="0" err="1" smtClean="0"/>
              <a:t>P</a:t>
            </a:r>
            <a:r>
              <a:rPr lang="en-US" altLang="en-US" sz="2400" b="1" i="1" baseline="-25000" dirty="0" err="1" smtClean="0"/>
              <a:t>j</a:t>
            </a:r>
            <a:r>
              <a:rPr lang="en-US" altLang="en-US" sz="2400" dirty="0" smtClean="0"/>
              <a:t>, it sets </a:t>
            </a:r>
            <a:r>
              <a:rPr lang="en-US" altLang="en-US" sz="2400" b="1" i="1" dirty="0" smtClean="0"/>
              <a:t>m</a:t>
            </a:r>
            <a:r>
              <a:rPr lang="en-US" altLang="en-US" sz="2400" b="1" dirty="0" smtClean="0"/>
              <a:t>’s</a:t>
            </a:r>
            <a:r>
              <a:rPr lang="en-US" altLang="en-US" sz="2400" dirty="0" smtClean="0"/>
              <a:t> timestamp </a:t>
            </a:r>
            <a:r>
              <a:rPr lang="en-US" altLang="en-US" sz="2400" b="1" i="1" dirty="0" err="1" smtClean="0"/>
              <a:t>ts</a:t>
            </a:r>
            <a:r>
              <a:rPr lang="en-US" altLang="en-US" sz="2400" b="1" i="1" dirty="0" smtClean="0"/>
              <a:t> (m)</a:t>
            </a:r>
            <a:r>
              <a:rPr lang="en-US" altLang="en-US" sz="2400" dirty="0" smtClean="0"/>
              <a:t> equal to </a:t>
            </a:r>
            <a:r>
              <a:rPr lang="en-US" altLang="en-US" sz="2400" b="1" dirty="0" smtClean="0"/>
              <a:t>C</a:t>
            </a:r>
            <a:r>
              <a:rPr lang="en-US" altLang="en-US" sz="2400" b="1" i="1" baseline="-25000" dirty="0" smtClean="0"/>
              <a:t>i</a:t>
            </a:r>
            <a:r>
              <a:rPr lang="en-US" altLang="en-US" sz="2400" dirty="0" smtClean="0"/>
              <a:t> after having executed the previous step.</a:t>
            </a:r>
          </a:p>
          <a:p>
            <a:pPr marL="609600" indent="-608013" algn="l">
              <a:lnSpc>
                <a:spcPct val="90000"/>
              </a:lnSpc>
              <a:spcBef>
                <a:spcPts val="700"/>
              </a:spcBef>
              <a:buClr>
                <a:srgbClr val="3333CC"/>
              </a:buClr>
              <a:buSzPct val="85000"/>
              <a:buFont typeface="Times New Roman" pitchFamily="18" charset="0"/>
              <a:buAutoNum type="arabicPeriod"/>
              <a:tabLst>
                <a:tab pos="609600" algn="l"/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en-US" sz="2400" dirty="0" smtClean="0"/>
              <a:t>Upon the receipt of a message </a:t>
            </a:r>
            <a:r>
              <a:rPr lang="en-US" altLang="en-US" sz="2400" b="1" i="1" dirty="0" smtClean="0"/>
              <a:t>m</a:t>
            </a:r>
            <a:r>
              <a:rPr lang="en-US" altLang="en-US" sz="2400" dirty="0" smtClean="0"/>
              <a:t>, process </a:t>
            </a:r>
            <a:r>
              <a:rPr lang="en-US" altLang="en-US" sz="2400" dirty="0" err="1" smtClean="0"/>
              <a:t>P</a:t>
            </a:r>
            <a:r>
              <a:rPr lang="en-US" altLang="en-US" sz="2400" i="1" baseline="-25000" dirty="0" err="1" smtClean="0"/>
              <a:t>j</a:t>
            </a:r>
            <a:r>
              <a:rPr lang="en-US" altLang="en-US" sz="2400" baseline="-25000" dirty="0" smtClean="0"/>
              <a:t> </a:t>
            </a:r>
            <a:r>
              <a:rPr lang="en-US" altLang="en-US" sz="2400" dirty="0" smtClean="0"/>
              <a:t>adjusts its own local counter as </a:t>
            </a:r>
            <a:r>
              <a:rPr lang="en-US" altLang="en-US" sz="2400" b="1" dirty="0" err="1" smtClean="0"/>
              <a:t>C</a:t>
            </a:r>
            <a:r>
              <a:rPr lang="en-US" altLang="en-US" sz="2400" b="1" i="1" baseline="-25000" dirty="0" err="1" smtClean="0"/>
              <a:t>j</a:t>
            </a:r>
            <a:r>
              <a:rPr lang="en-US" altLang="en-US" sz="2400" b="1" dirty="0" smtClean="0"/>
              <a:t> </a:t>
            </a:r>
            <a:r>
              <a:rPr lang="en-US" altLang="en-US" sz="2400" b="1" dirty="0" smtClean="0"/>
              <a:t>= </a:t>
            </a:r>
            <a:r>
              <a:rPr lang="en-US" altLang="en-US" sz="2400" b="1" dirty="0" smtClean="0"/>
              <a:t>max{</a:t>
            </a:r>
            <a:r>
              <a:rPr lang="en-US" altLang="en-US" sz="2400" b="1" dirty="0" err="1" smtClean="0"/>
              <a:t>C</a:t>
            </a:r>
            <a:r>
              <a:rPr lang="en-US" altLang="en-US" sz="2400" b="1" i="1" baseline="-25000" dirty="0" err="1" smtClean="0"/>
              <a:t>j</a:t>
            </a:r>
            <a:r>
              <a:rPr lang="en-US" altLang="en-US" sz="2400" b="1" dirty="0" smtClean="0"/>
              <a:t> , </a:t>
            </a:r>
            <a:r>
              <a:rPr lang="en-US" altLang="en-US" sz="2400" b="1" i="1" dirty="0" err="1" smtClean="0"/>
              <a:t>ts</a:t>
            </a:r>
            <a:r>
              <a:rPr lang="en-US" altLang="en-US" sz="2400" b="1" i="1" dirty="0" smtClean="0"/>
              <a:t> (m)</a:t>
            </a:r>
            <a:r>
              <a:rPr lang="en-US" altLang="en-US" sz="2400" b="1" dirty="0" smtClean="0"/>
              <a:t>}</a:t>
            </a:r>
            <a:r>
              <a:rPr lang="en-US" altLang="en-US" sz="2400" dirty="0" smtClean="0"/>
              <a:t>,</a:t>
            </a:r>
            <a:r>
              <a:rPr lang="en-US" altLang="en-US" sz="2400" b="1" dirty="0" smtClean="0"/>
              <a:t> </a:t>
            </a:r>
            <a:r>
              <a:rPr lang="en-US" altLang="en-US" sz="2400" dirty="0" smtClean="0"/>
              <a:t>after which it then executes the first step and delivers the message to the application</a:t>
            </a:r>
            <a:r>
              <a:rPr lang="en-US" altLang="en-US" sz="2800" dirty="0" smtClean="0"/>
              <a:t>.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121675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7180</TotalTime>
  <Words>937</Words>
  <Application>Microsoft Office PowerPoint</Application>
  <PresentationFormat>On-screen Show (4:3)</PresentationFormat>
  <Paragraphs>166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SYNCHORNIZATION</vt:lpstr>
      <vt:lpstr>Logical Clocks</vt:lpstr>
      <vt:lpstr>Lamport’s Logical Clocks</vt:lpstr>
      <vt:lpstr>“Happens Before” Relation</vt:lpstr>
      <vt:lpstr>Concurrent Events</vt:lpstr>
      <vt:lpstr>Lamport Logical Clocks</vt:lpstr>
      <vt:lpstr>Lamport’s Logical Clocks</vt:lpstr>
      <vt:lpstr>Logical Clocks – Readjusting</vt:lpstr>
      <vt:lpstr>Lamport’s Logical Clocks </vt:lpstr>
      <vt:lpstr>Limitation of Lamport’s Algorithm</vt:lpstr>
      <vt:lpstr>Vector Clocks (1)</vt:lpstr>
      <vt:lpstr>Vector Clocks (2)</vt:lpstr>
      <vt:lpstr>Vector Clocks – Basic Steps</vt:lpstr>
      <vt:lpstr>Vector Clocks –Local Events</vt:lpstr>
      <vt:lpstr>Vector Clocks – Messages </vt:lpstr>
      <vt:lpstr>Comparing Clock Vectors</vt:lpstr>
      <vt:lpstr>Vector Clocks Analysis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SYNCHORNIZATION</dc:title>
  <dc:creator>Jack Lange</dc:creator>
  <cp:lastModifiedBy>Jack Lange</cp:lastModifiedBy>
  <cp:revision>5</cp:revision>
  <dcterms:created xsi:type="dcterms:W3CDTF">2017-10-11T18:15:15Z</dcterms:created>
  <dcterms:modified xsi:type="dcterms:W3CDTF">2017-10-16T17:55:53Z</dcterms:modified>
</cp:coreProperties>
</file>